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2" r:id="rId1"/>
  </p:sldMasterIdLst>
  <p:notesMasterIdLst>
    <p:notesMasterId r:id="rId42"/>
  </p:notesMasterIdLst>
  <p:sldIdLst>
    <p:sldId id="479" r:id="rId2"/>
    <p:sldId id="340" r:id="rId3"/>
    <p:sldId id="341" r:id="rId4"/>
    <p:sldId id="331" r:id="rId5"/>
    <p:sldId id="473" r:id="rId6"/>
    <p:sldId id="442" r:id="rId7"/>
    <p:sldId id="441" r:id="rId8"/>
    <p:sldId id="443" r:id="rId9"/>
    <p:sldId id="317" r:id="rId10"/>
    <p:sldId id="386" r:id="rId11"/>
    <p:sldId id="349" r:id="rId12"/>
    <p:sldId id="444" r:id="rId13"/>
    <p:sldId id="477" r:id="rId14"/>
    <p:sldId id="452" r:id="rId15"/>
    <p:sldId id="453" r:id="rId16"/>
    <p:sldId id="474" r:id="rId17"/>
    <p:sldId id="475" r:id="rId18"/>
    <p:sldId id="454" r:id="rId19"/>
    <p:sldId id="450" r:id="rId20"/>
    <p:sldId id="445" r:id="rId21"/>
    <p:sldId id="455" r:id="rId22"/>
    <p:sldId id="456" r:id="rId23"/>
    <p:sldId id="448" r:id="rId24"/>
    <p:sldId id="457" r:id="rId25"/>
    <p:sldId id="449" r:id="rId26"/>
    <p:sldId id="458" r:id="rId27"/>
    <p:sldId id="459" r:id="rId28"/>
    <p:sldId id="465" r:id="rId29"/>
    <p:sldId id="461" r:id="rId30"/>
    <p:sldId id="467" r:id="rId31"/>
    <p:sldId id="466" r:id="rId32"/>
    <p:sldId id="471" r:id="rId33"/>
    <p:sldId id="396" r:id="rId34"/>
    <p:sldId id="406" r:id="rId35"/>
    <p:sldId id="382" r:id="rId36"/>
    <p:sldId id="356" r:id="rId37"/>
    <p:sldId id="405" r:id="rId38"/>
    <p:sldId id="478" r:id="rId39"/>
    <p:sldId id="311" r:id="rId40"/>
    <p:sldId id="439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3333FF"/>
    <a:srgbClr val="66FF33"/>
    <a:srgbClr val="FF00FF"/>
    <a:srgbClr val="CC0000"/>
    <a:srgbClr val="FFCCFF"/>
    <a:srgbClr val="FF3399"/>
    <a:srgbClr val="FF99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6115" autoAdjust="0"/>
  </p:normalViewPr>
  <p:slideViewPr>
    <p:cSldViewPr>
      <p:cViewPr>
        <p:scale>
          <a:sx n="75" d="100"/>
          <a:sy n="75" d="100"/>
        </p:scale>
        <p:origin x="-43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0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Arial" charset="0"/>
              </a:defRPr>
            </a:lvl1pPr>
          </a:lstStyle>
          <a:p>
            <a:fld id="{1081A65D-00DD-4159-98CD-EB4801AE05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Linu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Linu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Linu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Linu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Linu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3ED5CE-04A4-45C8-A46B-AF2AB0DA2CD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247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0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4F8BF-B5AD-44E2-9A00-B5DEEDD139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090F1-66F9-4E90-ACFF-CF644ADE0E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977818-5160-4FFE-A2DF-A9EE03CC84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03CF46-ABC1-4E1B-8F2A-EB273AAC6F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3FB5-5FF6-4DF4-9483-E9B3004D7E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95C4B-C037-43E0-B880-D031E8694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1E6B-1D7B-4C73-ACE6-2FAF2579E3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170F-2334-4E67-80DD-2B24DC5924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559D-F40E-4183-B68C-07B411EFCF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4F441-56E1-4405-99AC-71CAEA3FCC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6C758-061A-41AB-B46A-AEFB302210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E9451-C816-42EF-A5CF-DAE55966B8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latin typeface="+mn-lt"/>
              </a:defRPr>
            </a:lvl1pPr>
          </a:lstStyle>
          <a:p>
            <a:fld id="{711A1A04-7D7A-4179-8B32-20B16AE46BA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144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144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2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gif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u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u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u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 </a:t>
            </a:r>
            <a:r>
              <a:rPr lang="en-US" sz="3200" b="1" u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62 </a:t>
            </a:r>
            <a:r>
              <a:rPr lang="en-US" sz="32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u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u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31</a:t>
            </a:r>
            <a:endParaRPr lang="en-US" sz="3200" b="1" u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u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Động</a:t>
            </a:r>
            <a:r>
              <a:rPr lang="en-US" sz="3200" b="1" u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u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vật</a:t>
            </a:r>
            <a:r>
              <a:rPr lang="en-US" sz="3200" b="1" u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u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cần</a:t>
            </a:r>
            <a:r>
              <a:rPr lang="en-US" sz="3200" b="1" u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u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gì</a:t>
            </a:r>
            <a:r>
              <a:rPr lang="en-US" sz="3200" b="1" u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u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để</a:t>
            </a:r>
            <a:r>
              <a:rPr lang="en-US" sz="3200" b="1" u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u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sống</a:t>
            </a:r>
            <a:r>
              <a:rPr lang="en-US" sz="3200" b="1" u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?</a:t>
            </a:r>
            <a:endParaRPr lang="en-US" sz="3200" b="1" u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u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u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u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u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u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u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u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78" name="Group 30"/>
          <p:cNvGrpSpPr>
            <a:grpSpLocks/>
          </p:cNvGrpSpPr>
          <p:nvPr/>
        </p:nvGrpSpPr>
        <p:grpSpPr bwMode="auto">
          <a:xfrm rot="5400000">
            <a:off x="88107" y="-88107"/>
            <a:ext cx="1625600" cy="1801813"/>
            <a:chOff x="2794" y="2160"/>
            <a:chExt cx="1154" cy="1279"/>
          </a:xfrm>
        </p:grpSpPr>
        <p:sp>
          <p:nvSpPr>
            <p:cNvPr id="181279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0" name="Freeform 32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1" name="Freeform 33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2" name="Freeform 3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3" name="Freeform 35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4" name="Freeform 36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5" name="Freeform 37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6" name="Freeform 38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7" name="Freeform 39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8" name="Freeform 40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9" name="Freeform 41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0" name="Freeform 4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1" name="Freeform 43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2" name="Freeform 44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3" name="Freeform 45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4" name="Freeform 46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5" name="Freeform 47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6" name="Freeform 48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7" name="Freeform 49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8" name="Freeform 5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9" name="Freeform 51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0" name="Freeform 52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1" name="Freeform 53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2" name="Freeform 54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3" name="Freeform 55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4" name="Freeform 56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5" name="Freeform 57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6" name="Freeform 5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7" name="Freeform 59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8" name="Freeform 60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9" name="Freeform 61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0" name="Freeform 62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1" name="Freeform 63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2" name="Freeform 64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3" name="Freeform 65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4" name="Freeform 66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5" name="Freeform 67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6" name="Freeform 68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7" name="Freeform 69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8" name="Freeform 70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9" name="Freeform 71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0" name="Freeform 72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1" name="Freeform 73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2" name="Freeform 74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3" name="Freeform 75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4" name="Freeform 76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5" name="Freeform 77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6" name="Freeform 78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7" name="Freeform 79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8" name="Freeform 80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9" name="Freeform 81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0" name="Freeform 82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1" name="Freeform 83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2" name="Freeform 84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3" name="Freeform 85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4" name="Freeform 86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5" name="Freeform 87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6" name="Freeform 88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7" name="Freeform 89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8" name="Freeform 90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9" name="Freeform 91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0" name="Freeform 92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1" name="Freeform 93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2" name="Freeform 94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3" name="Freeform 95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4" name="Freeform 96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5" name="Freeform 97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6" name="Freeform 98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7" name="Freeform 9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8" name="Freeform 100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9" name="Freeform 101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0" name="Freeform 102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1" name="Freeform 103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2" name="Freeform 104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3" name="Freeform 105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4" name="Freeform 106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5" name="Freeform 107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6" name="Freeform 108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7" name="Freeform 109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8" name="Freeform 110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9" name="Freeform 111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0" name="Freeform 112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1" name="Freeform 113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2" name="Freeform 114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3" name="Freeform 115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4" name="Freeform 116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5" name="Freeform 117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6" name="Freeform 118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7" name="Freeform 119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8" name="Freeform 120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9" name="Freeform 121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0" name="Freeform 122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1" name="Freeform 123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2" name="Freeform 124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3" name="Freeform 125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4" name="Freeform 126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5" name="Freeform 127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6" name="Freeform 128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7" name="Freeform 129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8" name="Freeform 130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9" name="Freeform 131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0" name="Freeform 132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1" name="Freeform 133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2" name="Freeform 134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3" name="Freeform 135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4" name="Freeform 136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5" name="Freeform 137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6" name="Freeform 138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7" name="Freeform 139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8" name="Freeform 140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9" name="Freeform 141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0" name="Freeform 142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1" name="Freeform 143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2" name="Freeform 144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3" name="Freeform 145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4" name="Freeform 146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5" name="Freeform 147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6" name="Freeform 148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7" name="Freeform 149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8" name="Freeform 150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9" name="Freeform 151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0" name="Freeform 152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1" name="Freeform 153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2" name="Freeform 154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3" name="Freeform 155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4" name="Freeform 156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5" name="Freeform 157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6" name="Freeform 158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7" name="Freeform 159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8" name="Freeform 160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9" name="Freeform 161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0" name="Freeform 162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1" name="Freeform 163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2" name="Freeform 164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3" name="Freeform 165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4" name="Freeform 166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5" name="Freeform 167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6" name="Freeform 168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7" name="Freeform 169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8" name="Freeform 170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419" name="Group 171"/>
          <p:cNvGrpSpPr>
            <a:grpSpLocks/>
          </p:cNvGrpSpPr>
          <p:nvPr/>
        </p:nvGrpSpPr>
        <p:grpSpPr bwMode="auto">
          <a:xfrm rot="16200000">
            <a:off x="7344569" y="5144294"/>
            <a:ext cx="1625600" cy="1801812"/>
            <a:chOff x="2794" y="2160"/>
            <a:chExt cx="1154" cy="1279"/>
          </a:xfrm>
        </p:grpSpPr>
        <p:sp>
          <p:nvSpPr>
            <p:cNvPr id="181420" name="AutoShape 172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1" name="Freeform 173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2" name="Freeform 17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3" name="Freeform 17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4" name="Freeform 176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5" name="Freeform 177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6" name="Freeform 178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7" name="Freeform 179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8" name="Freeform 180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9" name="Freeform 181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0" name="Freeform 18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1" name="Freeform 18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2" name="Freeform 184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3" name="Freeform 185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4" name="Freeform 186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5" name="Freeform 187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6" name="Freeform 188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7" name="Freeform 189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8" name="Freeform 19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9" name="Freeform 19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0" name="Freeform 192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1" name="Freeform 193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2" name="Freeform 194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3" name="Freeform 195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4" name="Freeform 196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5" name="Freeform 197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6" name="Freeform 19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7" name="Freeform 19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8" name="Freeform 200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9" name="Freeform 201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0" name="Freeform 202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1" name="Freeform 203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2" name="Freeform 204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3" name="Freeform 205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4" name="Freeform 206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5" name="Freeform 207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6" name="Freeform 208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7" name="Freeform 209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8" name="Freeform 210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9" name="Freeform 211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0" name="Freeform 212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1" name="Freeform 213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2" name="Freeform 214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3" name="Freeform 215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4" name="Freeform 216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5" name="Freeform 217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6" name="Freeform 218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7" name="Freeform 219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8" name="Freeform 220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9" name="Freeform 221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0" name="Freeform 222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1" name="Freeform 223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2" name="Freeform 224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3" name="Freeform 225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4" name="Freeform 226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5" name="Freeform 227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6" name="Freeform 228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7" name="Freeform 229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8" name="Freeform 230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9" name="Freeform 231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0" name="Freeform 232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1" name="Freeform 233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2" name="Freeform 234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3" name="Freeform 235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4" name="Freeform 236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5" name="Freeform 237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6" name="Freeform 238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7" name="Freeform 23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8" name="Freeform 24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9" name="Freeform 241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0" name="Freeform 242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1" name="Freeform 243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2" name="Freeform 244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3" name="Freeform 245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4" name="Freeform 246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5" name="Freeform 247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6" name="Freeform 248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7" name="Freeform 249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8" name="Freeform 250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9" name="Freeform 251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0" name="Freeform 252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1" name="Freeform 253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2" name="Freeform 254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3" name="Freeform 255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4" name="Freeform 256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5" name="Freeform 257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6" name="Freeform 258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7" name="Freeform 259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8" name="Freeform 260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9" name="Freeform 261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0" name="Freeform 262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1" name="Freeform 263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2" name="Freeform 264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3" name="Freeform 265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4" name="Freeform 266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5" name="Freeform 267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6" name="Freeform 268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7" name="Freeform 269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8" name="Freeform 270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9" name="Freeform 271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0" name="Freeform 272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1" name="Freeform 273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2" name="Freeform 274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3" name="Freeform 275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4" name="Freeform 276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5" name="Freeform 277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6" name="Freeform 278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7" name="Freeform 279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8" name="Freeform 280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9" name="Freeform 281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0" name="Freeform 282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1" name="Freeform 283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2" name="Freeform 284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3" name="Freeform 285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4" name="Freeform 286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5" name="Freeform 287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6" name="Freeform 288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7" name="Freeform 289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8" name="Freeform 290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9" name="Freeform 291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0" name="Freeform 292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1" name="Freeform 293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2" name="Freeform 294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3" name="Freeform 295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4" name="Freeform 296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5" name="Freeform 297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6" name="Freeform 298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7" name="Freeform 299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8" name="Freeform 300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9" name="Freeform 301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0" name="Freeform 302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1" name="Freeform 303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2" name="Freeform 304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3" name="Freeform 305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4" name="Freeform 306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5" name="Freeform 307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6" name="Freeform 308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7" name="Freeform 309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8" name="Freeform 310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9" name="Freeform 311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560" name="Text Box 312"/>
          <p:cNvSpPr txBox="1">
            <a:spLocks noChangeArrowheads="1"/>
          </p:cNvSpPr>
          <p:nvPr/>
        </p:nvSpPr>
        <p:spPr bwMode="auto">
          <a:xfrm>
            <a:off x="1803400" y="-9525"/>
            <a:ext cx="5667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u="none">
                <a:solidFill>
                  <a:srgbClr val="990000"/>
                </a:solidFill>
              </a:rPr>
              <a:t>Thứ  sáu ngày  20 tháng 4 năm 2012</a:t>
            </a:r>
          </a:p>
          <a:p>
            <a:pPr algn="ctr"/>
            <a:r>
              <a:rPr lang="en-US" sz="2800" b="1">
                <a:solidFill>
                  <a:srgbClr val="990000"/>
                </a:solidFill>
              </a:rPr>
              <a:t>Khoa học</a:t>
            </a:r>
            <a:r>
              <a:rPr lang="en-US" sz="2800" b="1" u="none">
                <a:solidFill>
                  <a:srgbClr val="990000"/>
                </a:solidFill>
              </a:rPr>
              <a:t>     </a:t>
            </a:r>
          </a:p>
        </p:txBody>
      </p:sp>
      <p:sp>
        <p:nvSpPr>
          <p:cNvPr id="181561" name="Rectangle 313"/>
          <p:cNvSpPr>
            <a:spLocks noChangeArrowheads="1"/>
          </p:cNvSpPr>
          <p:nvPr/>
        </p:nvSpPr>
        <p:spPr bwMode="auto">
          <a:xfrm>
            <a:off x="1600200" y="9906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40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5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9" name="AutoShape 13" descr="Bouquet"/>
          <p:cNvSpPr>
            <a:spLocks noChangeArrowheads="1"/>
          </p:cNvSpPr>
          <p:nvPr/>
        </p:nvSpPr>
        <p:spPr bwMode="auto">
          <a:xfrm>
            <a:off x="304800" y="3048000"/>
            <a:ext cx="8610600" cy="2209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4000" b="1" u="none">
                <a:solidFill>
                  <a:srgbClr val="CC0066"/>
                </a:solidFill>
              </a:rPr>
              <a:t>Quan sát mỗi con chuột sống trong </a:t>
            </a:r>
          </a:p>
          <a:p>
            <a:pPr algn="just"/>
            <a:r>
              <a:rPr lang="en-US" sz="4000" b="1" u="none">
                <a:solidFill>
                  <a:srgbClr val="CC0066"/>
                </a:solidFill>
              </a:rPr>
              <a:t>từng chiếc hộp  qua thí nghiệm.</a:t>
            </a:r>
          </a:p>
        </p:txBody>
      </p:sp>
      <p:sp>
        <p:nvSpPr>
          <p:cNvPr id="126997" name="Rectangle 21"/>
          <p:cNvSpPr>
            <a:spLocks noChangeArrowheads="1"/>
          </p:cNvSpPr>
          <p:nvPr/>
        </p:nvSpPr>
        <p:spPr bwMode="auto">
          <a:xfrm>
            <a:off x="1600200" y="990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304800" y="1828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D60093"/>
                </a:solidFill>
              </a:rPr>
              <a:t>Hoạt động 1</a:t>
            </a:r>
            <a:r>
              <a:rPr lang="en-US" sz="4400" b="1" u="none">
                <a:solidFill>
                  <a:srgbClr val="D60093"/>
                </a:solidFill>
              </a:rPr>
              <a:t>:  Mô tả thí nghiệm</a:t>
            </a:r>
          </a:p>
        </p:txBody>
      </p:sp>
      <p:grpSp>
        <p:nvGrpSpPr>
          <p:cNvPr id="126999" name="Group 23"/>
          <p:cNvGrpSpPr>
            <a:grpSpLocks/>
          </p:cNvGrpSpPr>
          <p:nvPr/>
        </p:nvGrpSpPr>
        <p:grpSpPr bwMode="auto">
          <a:xfrm rot="5400000">
            <a:off x="88107" y="-88107"/>
            <a:ext cx="1625600" cy="1801813"/>
            <a:chOff x="2794" y="2160"/>
            <a:chExt cx="1154" cy="1279"/>
          </a:xfrm>
        </p:grpSpPr>
        <p:sp>
          <p:nvSpPr>
            <p:cNvPr id="127000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2" name="Freeform 2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3" name="Freeform 2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4" name="Freeform 28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5" name="Freeform 29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6" name="Freeform 30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7" name="Freeform 31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8" name="Freeform 32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9" name="Freeform 33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0" name="Freeform 3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1" name="Freeform 3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2" name="Freeform 36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3" name="Freeform 37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4" name="Freeform 38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5" name="Freeform 39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6" name="Freeform 40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7" name="Freeform 41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8" name="Freeform 4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9" name="Freeform 4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0" name="Freeform 44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1" name="Freeform 45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2" name="Freeform 46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3" name="Freeform 47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4" name="Freeform 48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5" name="Freeform 49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6" name="Freeform 5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7" name="Freeform 5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8" name="Freeform 52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9" name="Freeform 53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0" name="Freeform 54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1" name="Freeform 55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2" name="Freeform 56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3" name="Freeform 57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4" name="Freeform 58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5" name="Freeform 59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6" name="Freeform 60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7" name="Freeform 61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8" name="Freeform 62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9" name="Freeform 63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0" name="Freeform 64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1" name="Freeform 65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2" name="Freeform 66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3" name="Freeform 67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4" name="Freeform 68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5" name="Freeform 69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6" name="Freeform 70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7" name="Freeform 71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Freeform 72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Freeform 73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Freeform 74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1" name="Freeform 75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Freeform 76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3" name="Freeform 77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Freeform 78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5" name="Freeform 79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Freeform 80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7" name="Freeform 81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8" name="Freeform 82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9" name="Freeform 83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0" name="Freeform 84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1" name="Freeform 85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Freeform 86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3" name="Freeform 87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Freeform 88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5" name="Freeform 89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90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Freeform 9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8" name="Freeform 9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9" name="Freeform 93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0" name="Freeform 94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1" name="Freeform 95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2" name="Freeform 96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3" name="Freeform 97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4" name="Freeform 98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5" name="Freeform 99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6" name="Freeform 100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7" name="Freeform 101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8" name="Freeform 102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9" name="Freeform 103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0" name="Freeform 104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1" name="Freeform 105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2" name="Freeform 106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3" name="Freeform 107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4" name="Freeform 108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5" name="Freeform 109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6" name="Freeform 110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7" name="Freeform 111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8" name="Freeform 112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9" name="Freeform 113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0" name="Freeform 114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1" name="Freeform 115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2" name="Freeform 116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3" name="Freeform 117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4" name="Freeform 118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5" name="Freeform 119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6" name="Freeform 120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7" name="Freeform 121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8" name="Freeform 122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9" name="Freeform 123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0" name="Freeform 124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1" name="Freeform 125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2" name="Freeform 126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3" name="Freeform 127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4" name="Freeform 128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5" name="Freeform 129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6" name="Freeform 130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7" name="Freeform 131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8" name="Freeform 132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9" name="Freeform 133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0" name="Freeform 134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1" name="Freeform 135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2" name="Freeform 136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3" name="Freeform 137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4" name="Freeform 138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5" name="Freeform 139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6" name="Freeform 140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7" name="Freeform 141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8" name="Freeform 142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9" name="Freeform 143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0" name="Freeform 144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1" name="Freeform 145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2" name="Freeform 146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3" name="Freeform 147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4" name="Freeform 148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5" name="Freeform 149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6" name="Freeform 150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7" name="Freeform 151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8" name="Freeform 152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9" name="Freeform 153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0" name="Freeform 154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1" name="Freeform 155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2" name="Freeform 156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3" name="Freeform 157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4" name="Freeform 158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5" name="Freeform 159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6" name="Freeform 160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7" name="Freeform 161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8" name="Freeform 162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9" name="Freeform 163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140" name="Group 164"/>
          <p:cNvGrpSpPr>
            <a:grpSpLocks/>
          </p:cNvGrpSpPr>
          <p:nvPr/>
        </p:nvGrpSpPr>
        <p:grpSpPr bwMode="auto">
          <a:xfrm rot="16200000">
            <a:off x="7506494" y="5144294"/>
            <a:ext cx="1625600" cy="1801812"/>
            <a:chOff x="2794" y="2160"/>
            <a:chExt cx="1154" cy="1279"/>
          </a:xfrm>
        </p:grpSpPr>
        <p:sp>
          <p:nvSpPr>
            <p:cNvPr id="127141" name="AutoShape 165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2" name="Freeform 166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3" name="Freeform 16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4" name="Freeform 168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5" name="Freeform 169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6" name="Freeform 170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7" name="Freeform 171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8" name="Freeform 172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9" name="Freeform 173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0" name="Freeform 174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1" name="Freeform 17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2" name="Freeform 176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3" name="Freeform 177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4" name="Freeform 178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5" name="Freeform 179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6" name="Freeform 180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7" name="Freeform 181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8" name="Freeform 182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9" name="Freeform 18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0" name="Freeform 184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1" name="Freeform 185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2" name="Freeform 186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3" name="Freeform 187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4" name="Freeform 188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5" name="Freeform 189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6" name="Freeform 190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7" name="Freeform 19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8" name="Freeform 192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9" name="Freeform 193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0" name="Freeform 194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1" name="Freeform 195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2" name="Freeform 196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3" name="Freeform 197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4" name="Freeform 198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5" name="Freeform 199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6" name="Freeform 200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7" name="Freeform 201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8" name="Freeform 202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9" name="Freeform 203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0" name="Freeform 204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1" name="Freeform 205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2" name="Freeform 206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3" name="Freeform 207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4" name="Freeform 208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5" name="Freeform 209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6" name="Freeform 210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7" name="Freeform 211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8" name="Freeform 212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9" name="Freeform 213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0" name="Freeform 214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1" name="Freeform 215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2" name="Freeform 216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3" name="Freeform 217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4" name="Freeform 218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5" name="Freeform 219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6" name="Freeform 220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7" name="Freeform 221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8" name="Freeform 222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9" name="Freeform 223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0" name="Freeform 224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1" name="Freeform 225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2" name="Freeform 226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3" name="Freeform 227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4" name="Freeform 228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5" name="Freeform 229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6" name="Freeform 230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7" name="Freeform 231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8" name="Freeform 23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9" name="Freeform 233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0" name="Freeform 234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1" name="Freeform 235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2" name="Freeform 236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3" name="Freeform 237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4" name="Freeform 238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5" name="Freeform 239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6" name="Freeform 240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7" name="Freeform 241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8" name="Freeform 242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9" name="Freeform 243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0" name="Freeform 244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1" name="Freeform 245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2" name="Freeform 246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3" name="Freeform 247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4" name="Freeform 248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5" name="Freeform 249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6" name="Freeform 250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7" name="Freeform 251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8" name="Freeform 252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9" name="Freeform 253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0" name="Freeform 254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1" name="Freeform 255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2" name="Freeform 256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3" name="Freeform 257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4" name="Freeform 258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5" name="Freeform 259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6" name="Freeform 260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7" name="Freeform 261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8" name="Freeform 262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9" name="Freeform 263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0" name="Freeform 264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1" name="Freeform 265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2" name="Freeform 266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3" name="Freeform 267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4" name="Freeform 268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5" name="Freeform 269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6" name="Freeform 270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7" name="Freeform 271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8" name="Freeform 272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9" name="Freeform 273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0" name="Freeform 274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1" name="Freeform 275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2" name="Freeform 276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3" name="Freeform 277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4" name="Freeform 278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5" name="Freeform 279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6" name="Freeform 280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7" name="Freeform 281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8" name="Freeform 282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9" name="Freeform 283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0" name="Freeform 284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1" name="Freeform 285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2" name="Freeform 286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3" name="Freeform 287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4" name="Freeform 288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5" name="Freeform 289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6" name="Freeform 290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7" name="Freeform 291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8" name="Freeform 292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9" name="Freeform 293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0" name="Freeform 294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1" name="Freeform 295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2" name="Freeform 296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3" name="Freeform 297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4" name="Freeform 298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5" name="Freeform 299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6" name="Freeform 300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7" name="Freeform 301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8" name="Freeform 302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9" name="Freeform 303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80" name="Freeform 304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2286000" y="762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pic>
        <p:nvPicPr>
          <p:cNvPr id="276487" name="Picture 7" descr="Picture4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207963" y="2219325"/>
            <a:ext cx="2816225" cy="2159000"/>
          </a:xfrm>
          <a:prstGeom prst="rect">
            <a:avLst/>
          </a:prstGeom>
          <a:noFill/>
        </p:spPr>
      </p:pic>
      <p:pic>
        <p:nvPicPr>
          <p:cNvPr id="276488" name="Picture 8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19325"/>
            <a:ext cx="2819400" cy="2159000"/>
          </a:xfrm>
          <a:prstGeom prst="rect">
            <a:avLst/>
          </a:prstGeom>
          <a:noFill/>
        </p:spPr>
      </p:pic>
      <p:pic>
        <p:nvPicPr>
          <p:cNvPr id="276489" name="Picture 9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3" y="4343400"/>
            <a:ext cx="2935287" cy="2286000"/>
          </a:xfrm>
          <a:prstGeom prst="rect">
            <a:avLst/>
          </a:prstGeom>
          <a:noFill/>
        </p:spPr>
      </p:pic>
      <p:pic>
        <p:nvPicPr>
          <p:cNvPr id="276490" name="Picture 10" descr="Picture2"/>
          <p:cNvPicPr>
            <a:picLocks noChangeAspect="1" noChangeArrowheads="1"/>
          </p:cNvPicPr>
          <p:nvPr/>
        </p:nvPicPr>
        <p:blipFill>
          <a:blip r:embed="rId5">
            <a:lum bright="-18000"/>
          </a:blip>
          <a:srcRect/>
          <a:stretch>
            <a:fillRect/>
          </a:stretch>
        </p:blipFill>
        <p:spPr bwMode="auto">
          <a:xfrm>
            <a:off x="3505200" y="4572000"/>
            <a:ext cx="3297238" cy="2133600"/>
          </a:xfrm>
          <a:prstGeom prst="rect">
            <a:avLst/>
          </a:prstGeom>
          <a:noFill/>
        </p:spPr>
      </p:pic>
      <p:pic>
        <p:nvPicPr>
          <p:cNvPr id="276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220913"/>
            <a:ext cx="2819400" cy="2157412"/>
          </a:xfrm>
          <a:prstGeom prst="rect">
            <a:avLst/>
          </a:prstGeom>
          <a:noFill/>
        </p:spPr>
      </p:pic>
      <p:sp>
        <p:nvSpPr>
          <p:cNvPr id="276492" name="Oval 12"/>
          <p:cNvSpPr>
            <a:spLocks noChangeArrowheads="1"/>
          </p:cNvSpPr>
          <p:nvPr/>
        </p:nvSpPr>
        <p:spPr bwMode="auto">
          <a:xfrm>
            <a:off x="152400" y="22860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276493" name="Oval 13"/>
          <p:cNvSpPr>
            <a:spLocks noChangeArrowheads="1"/>
          </p:cNvSpPr>
          <p:nvPr/>
        </p:nvSpPr>
        <p:spPr bwMode="auto">
          <a:xfrm>
            <a:off x="3328988" y="21336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76494" name="Oval 14"/>
          <p:cNvSpPr>
            <a:spLocks noChangeArrowheads="1"/>
          </p:cNvSpPr>
          <p:nvPr/>
        </p:nvSpPr>
        <p:spPr bwMode="auto">
          <a:xfrm>
            <a:off x="6400800" y="22098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276495" name="Oval 15"/>
          <p:cNvSpPr>
            <a:spLocks noChangeArrowheads="1"/>
          </p:cNvSpPr>
          <p:nvPr/>
        </p:nvSpPr>
        <p:spPr bwMode="auto">
          <a:xfrm>
            <a:off x="228600" y="46482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76496" name="Oval 16"/>
          <p:cNvSpPr>
            <a:spLocks noChangeArrowheads="1"/>
          </p:cNvSpPr>
          <p:nvPr/>
        </p:nvSpPr>
        <p:spPr bwMode="auto">
          <a:xfrm>
            <a:off x="3276600" y="45085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276514" name="Rectangle 34"/>
          <p:cNvSpPr>
            <a:spLocks noChangeArrowheads="1"/>
          </p:cNvSpPr>
          <p:nvPr/>
        </p:nvSpPr>
        <p:spPr bwMode="auto">
          <a:xfrm>
            <a:off x="7924800" y="0"/>
            <a:ext cx="10668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9" name="Text Box 29"/>
          <p:cNvSpPr txBox="1">
            <a:spLocks noChangeArrowheads="1"/>
          </p:cNvSpPr>
          <p:nvPr/>
        </p:nvSpPr>
        <p:spPr bwMode="auto">
          <a:xfrm>
            <a:off x="381000" y="12954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FF0000"/>
                </a:solidFill>
                <a:latin typeface="Arial" charset="0"/>
                <a:cs typeface="Arial" charset="0"/>
              </a:rPr>
              <a:t>1. Điều kiện sống của mỗi con chuột: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2" grpId="0" animBg="1"/>
      <p:bldP spid="276493" grpId="0" animBg="1"/>
      <p:bldP spid="276494" grpId="0" animBg="1"/>
      <p:bldP spid="276495" grpId="0" animBg="1"/>
      <p:bldP spid="276496" grpId="0" animBg="1"/>
      <p:bldP spid="276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2133600" y="609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pic>
        <p:nvPicPr>
          <p:cNvPr id="333828" name="Picture 4" descr="Picture4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284163" y="1981200"/>
            <a:ext cx="2816225" cy="2159000"/>
          </a:xfrm>
          <a:prstGeom prst="rect">
            <a:avLst/>
          </a:prstGeom>
          <a:noFill/>
        </p:spPr>
      </p:pic>
      <p:pic>
        <p:nvPicPr>
          <p:cNvPr id="333829" name="Picture 5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81200"/>
            <a:ext cx="2919413" cy="2159000"/>
          </a:xfrm>
          <a:prstGeom prst="rect">
            <a:avLst/>
          </a:prstGeom>
          <a:noFill/>
        </p:spPr>
      </p:pic>
      <p:pic>
        <p:nvPicPr>
          <p:cNvPr id="333830" name="Picture 6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33875"/>
            <a:ext cx="2935288" cy="2286000"/>
          </a:xfrm>
          <a:prstGeom prst="rect">
            <a:avLst/>
          </a:prstGeom>
          <a:noFill/>
        </p:spPr>
      </p:pic>
      <p:pic>
        <p:nvPicPr>
          <p:cNvPr id="333831" name="Picture 7" descr="Picture2"/>
          <p:cNvPicPr>
            <a:picLocks noChangeAspect="1" noChangeArrowheads="1"/>
          </p:cNvPicPr>
          <p:nvPr/>
        </p:nvPicPr>
        <p:blipFill>
          <a:blip r:embed="rId5">
            <a:lum bright="-18000"/>
          </a:blip>
          <a:srcRect/>
          <a:stretch>
            <a:fillRect/>
          </a:stretch>
        </p:blipFill>
        <p:spPr bwMode="auto">
          <a:xfrm>
            <a:off x="3382963" y="4638675"/>
            <a:ext cx="3297237" cy="1981200"/>
          </a:xfrm>
          <a:prstGeom prst="rect">
            <a:avLst/>
          </a:prstGeom>
          <a:noFill/>
        </p:spPr>
      </p:pic>
      <p:pic>
        <p:nvPicPr>
          <p:cNvPr id="3338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8900" y="1982788"/>
            <a:ext cx="2705100" cy="2157412"/>
          </a:xfrm>
          <a:prstGeom prst="rect">
            <a:avLst/>
          </a:prstGeom>
          <a:noFill/>
        </p:spPr>
      </p:pic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228600" y="22860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3429000" y="21336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6477000" y="22098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228600" y="46482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3276600" y="45085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381000" y="10795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CC0000"/>
                </a:solidFill>
                <a:latin typeface="Arial" charset="0"/>
                <a:cs typeface="Arial" charset="0"/>
              </a:rPr>
              <a:t>2. Kể ra những yếu tố đã có hoặc còn thiếu cần cho sự sống của chuột trong mỗi hình.</a:t>
            </a:r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1600200" y="1447800"/>
            <a:ext cx="67056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457200" y="1828800"/>
            <a:ext cx="6858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41" grpId="0" animBg="1"/>
      <p:bldP spid="3338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3" name="Oval 5"/>
          <p:cNvSpPr>
            <a:spLocks noChangeArrowheads="1"/>
          </p:cNvSpPr>
          <p:nvPr/>
        </p:nvSpPr>
        <p:spPr bwMode="auto">
          <a:xfrm>
            <a:off x="228600" y="2222500"/>
            <a:ext cx="1323975" cy="9017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800" b="1" u="none">
                <a:solidFill>
                  <a:srgbClr val="760000"/>
                </a:solidFill>
                <a:latin typeface="Arial" charset="0"/>
              </a:rPr>
              <a:t>1.Quan sát chuột ở hộp số 1:</a:t>
            </a: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2209800" y="762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pic>
        <p:nvPicPr>
          <p:cNvPr id="288772" name="Picture 4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631238" cy="4953000"/>
          </a:xfrm>
          <a:prstGeom prst="rect">
            <a:avLst/>
          </a:prstGeom>
          <a:noFill/>
        </p:spPr>
      </p:pic>
      <p:grpSp>
        <p:nvGrpSpPr>
          <p:cNvPr id="288794" name="Group 26"/>
          <p:cNvGrpSpPr>
            <a:grpSpLocks/>
          </p:cNvGrpSpPr>
          <p:nvPr/>
        </p:nvGrpSpPr>
        <p:grpSpPr bwMode="auto">
          <a:xfrm>
            <a:off x="4343400" y="1752600"/>
            <a:ext cx="3600450" cy="835025"/>
            <a:chOff x="2736" y="1152"/>
            <a:chExt cx="2268" cy="526"/>
          </a:xfrm>
        </p:grpSpPr>
        <p:sp>
          <p:nvSpPr>
            <p:cNvPr id="288788" name="Line 20"/>
            <p:cNvSpPr>
              <a:spLocks noChangeShapeType="1"/>
            </p:cNvSpPr>
            <p:nvPr/>
          </p:nvSpPr>
          <p:spPr bwMode="auto">
            <a:xfrm rot="20695072" flipH="1">
              <a:off x="3264" y="1248"/>
              <a:ext cx="527" cy="293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9" name="Line 21"/>
            <p:cNvSpPr>
              <a:spLocks noChangeShapeType="1"/>
            </p:cNvSpPr>
            <p:nvPr/>
          </p:nvSpPr>
          <p:spPr bwMode="auto">
            <a:xfrm rot="20695072" flipH="1">
              <a:off x="2736" y="1292"/>
              <a:ext cx="526" cy="197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90" name="Line 22"/>
            <p:cNvSpPr>
              <a:spLocks noChangeShapeType="1"/>
            </p:cNvSpPr>
            <p:nvPr/>
          </p:nvSpPr>
          <p:spPr bwMode="auto">
            <a:xfrm rot="20695072" flipH="1">
              <a:off x="3840" y="1255"/>
              <a:ext cx="337" cy="336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91" name="Line 23"/>
            <p:cNvSpPr>
              <a:spLocks noChangeShapeType="1"/>
            </p:cNvSpPr>
            <p:nvPr/>
          </p:nvSpPr>
          <p:spPr bwMode="auto">
            <a:xfrm rot="20695072" flipH="1">
              <a:off x="4407" y="1248"/>
              <a:ext cx="153" cy="430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92" name="Line 24"/>
            <p:cNvSpPr>
              <a:spLocks noChangeShapeType="1"/>
            </p:cNvSpPr>
            <p:nvPr/>
          </p:nvSpPr>
          <p:spPr bwMode="auto">
            <a:xfrm rot="-904928">
              <a:off x="4944" y="1152"/>
              <a:ext cx="60" cy="486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795" name="Oval 27"/>
          <p:cNvSpPr>
            <a:spLocks noChangeArrowheads="1"/>
          </p:cNvSpPr>
          <p:nvPr/>
        </p:nvSpPr>
        <p:spPr bwMode="auto">
          <a:xfrm>
            <a:off x="228600" y="2057400"/>
            <a:ext cx="1323975" cy="990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8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794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91339"/>
        </p:xfrm>
        <a:graphic>
          <a:graphicData uri="http://schemas.openxmlformats.org/drawingml/2006/table">
            <a:tbl>
              <a:tblPr/>
              <a:tblGrid>
                <a:gridCol w="2322513"/>
                <a:gridCol w="3544887"/>
                <a:gridCol w="312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9832" name="Rectangle 40"/>
          <p:cNvSpPr>
            <a:spLocks noChangeArrowheads="1"/>
          </p:cNvSpPr>
          <p:nvPr/>
        </p:nvSpPr>
        <p:spPr bwMode="auto">
          <a:xfrm>
            <a:off x="2311400" y="0"/>
            <a:ext cx="3556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Những yếu tố đã có</a:t>
            </a:r>
          </a:p>
        </p:txBody>
      </p:sp>
      <p:sp>
        <p:nvSpPr>
          <p:cNvPr id="289833" name="Rectangle 41"/>
          <p:cNvSpPr>
            <a:spLocks noChangeArrowheads="1"/>
          </p:cNvSpPr>
          <p:nvPr/>
        </p:nvSpPr>
        <p:spPr bwMode="auto">
          <a:xfrm>
            <a:off x="5867400" y="0"/>
            <a:ext cx="31242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Yếu tố thiếu</a:t>
            </a:r>
          </a:p>
        </p:txBody>
      </p:sp>
      <p:sp>
        <p:nvSpPr>
          <p:cNvPr id="289834" name="Rectangle 42"/>
          <p:cNvSpPr>
            <a:spLocks noChangeArrowheads="1"/>
          </p:cNvSpPr>
          <p:nvPr/>
        </p:nvSpPr>
        <p:spPr bwMode="auto">
          <a:xfrm>
            <a:off x="25400" y="0"/>
            <a:ext cx="2286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/>
              <a:t>Chuột sống</a:t>
            </a:r>
          </a:p>
          <a:p>
            <a:pPr algn="ctr"/>
            <a:r>
              <a:rPr lang="en-US" sz="2000" b="1" u="none"/>
              <a:t> ở hộp</a:t>
            </a:r>
          </a:p>
        </p:txBody>
      </p:sp>
      <p:sp>
        <p:nvSpPr>
          <p:cNvPr id="289836" name="Rectangle 44"/>
          <p:cNvSpPr>
            <a:spLocks noChangeArrowheads="1"/>
          </p:cNvSpPr>
          <p:nvPr/>
        </p:nvSpPr>
        <p:spPr bwMode="auto">
          <a:xfrm>
            <a:off x="7924800" y="685800"/>
            <a:ext cx="990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2133600" y="609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pic>
        <p:nvPicPr>
          <p:cNvPr id="328708" name="Picture 4" descr="Picture4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284163" y="2219325"/>
            <a:ext cx="2816225" cy="2159000"/>
          </a:xfrm>
          <a:prstGeom prst="rect">
            <a:avLst/>
          </a:prstGeom>
          <a:noFill/>
        </p:spPr>
      </p:pic>
      <p:pic>
        <p:nvPicPr>
          <p:cNvPr id="328709" name="Picture 5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6613" y="2219325"/>
            <a:ext cx="2819400" cy="2159000"/>
          </a:xfrm>
          <a:prstGeom prst="rect">
            <a:avLst/>
          </a:prstGeom>
          <a:noFill/>
        </p:spPr>
      </p:pic>
      <p:pic>
        <p:nvPicPr>
          <p:cNvPr id="328710" name="Picture 6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2935288" cy="2286000"/>
          </a:xfrm>
          <a:prstGeom prst="rect">
            <a:avLst/>
          </a:prstGeom>
          <a:noFill/>
        </p:spPr>
      </p:pic>
      <p:pic>
        <p:nvPicPr>
          <p:cNvPr id="328711" name="Picture 7" descr="Picture2"/>
          <p:cNvPicPr>
            <a:picLocks noChangeAspect="1" noChangeArrowheads="1"/>
          </p:cNvPicPr>
          <p:nvPr/>
        </p:nvPicPr>
        <p:blipFill>
          <a:blip r:embed="rId6">
            <a:lum bright="-18000"/>
          </a:blip>
          <a:srcRect/>
          <a:stretch>
            <a:fillRect/>
          </a:stretch>
        </p:blipFill>
        <p:spPr bwMode="auto">
          <a:xfrm>
            <a:off x="3382963" y="4876800"/>
            <a:ext cx="3297237" cy="1981200"/>
          </a:xfrm>
          <a:prstGeom prst="rect">
            <a:avLst/>
          </a:prstGeom>
          <a:noFill/>
        </p:spPr>
      </p:pic>
      <p:pic>
        <p:nvPicPr>
          <p:cNvPr id="3287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2220913"/>
            <a:ext cx="2705100" cy="2157412"/>
          </a:xfrm>
          <a:prstGeom prst="rect">
            <a:avLst/>
          </a:prstGeom>
          <a:noFill/>
        </p:spPr>
      </p:pic>
      <p:sp>
        <p:nvSpPr>
          <p:cNvPr id="328713" name="Oval 9"/>
          <p:cNvSpPr>
            <a:spLocks noChangeArrowheads="1"/>
          </p:cNvSpPr>
          <p:nvPr/>
        </p:nvSpPr>
        <p:spPr bwMode="auto">
          <a:xfrm>
            <a:off x="228600" y="22860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28714" name="Oval 10"/>
          <p:cNvSpPr>
            <a:spLocks noChangeArrowheads="1"/>
          </p:cNvSpPr>
          <p:nvPr/>
        </p:nvSpPr>
        <p:spPr bwMode="auto">
          <a:xfrm>
            <a:off x="3429000" y="21336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6477000" y="22098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228600" y="46482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3276600" y="4508500"/>
            <a:ext cx="431800" cy="431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328718" name="AutoShape 14"/>
          <p:cNvSpPr>
            <a:spLocks noChangeArrowheads="1"/>
          </p:cNvSpPr>
          <p:nvPr/>
        </p:nvSpPr>
        <p:spPr bwMode="auto">
          <a:xfrm>
            <a:off x="6629400" y="5105400"/>
            <a:ext cx="2514600" cy="1524000"/>
          </a:xfrm>
          <a:prstGeom prst="cloudCallout">
            <a:avLst>
              <a:gd name="adj1" fmla="val -29986"/>
              <a:gd name="adj2" fmla="val -81875"/>
            </a:avLst>
          </a:prstGeom>
          <a:solidFill>
            <a:srgbClr val="99FF33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Nhóm 4 - 2phút</a:t>
            </a:r>
          </a:p>
        </p:txBody>
      </p:sp>
      <p:graphicFrame>
        <p:nvGraphicFramePr>
          <p:cNvPr id="328719" name="Object 15"/>
          <p:cNvGraphicFramePr>
            <a:graphicFrameLocks noChangeAspect="1"/>
          </p:cNvGraphicFramePr>
          <p:nvPr/>
        </p:nvGraphicFramePr>
        <p:xfrm>
          <a:off x="0" y="0"/>
          <a:ext cx="2514600" cy="1066800"/>
        </p:xfrm>
        <a:graphic>
          <a:graphicData uri="http://schemas.openxmlformats.org/presentationml/2006/ole">
            <p:oleObj spid="_x0000_s328719" name="Clip" r:id="rId8" imgW="1035720" imgH="504720" progId="MS_ClipArt_Gallery.5">
              <p:embed/>
            </p:oleObj>
          </a:graphicData>
        </a:graphic>
      </p:graphicFrame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520700" y="101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none">
                <a:solidFill>
                  <a:srgbClr val="FF0066"/>
                </a:solidFill>
              </a:rPr>
              <a:t>   SGK/124,125</a:t>
            </a:r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381000" y="10668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CC0000"/>
                </a:solidFill>
                <a:latin typeface="Arial" charset="0"/>
                <a:cs typeface="Arial" charset="0"/>
              </a:rPr>
              <a:t>2.Kể ra những yếu tố đã có hoặc còn thiếu  cần cho sự sống của từng con chuột trong mỗi hình.</a:t>
            </a:r>
          </a:p>
        </p:txBody>
      </p:sp>
      <p:sp>
        <p:nvSpPr>
          <p:cNvPr id="328722" name="Line 18"/>
          <p:cNvSpPr>
            <a:spLocks noChangeShapeType="1"/>
          </p:cNvSpPr>
          <p:nvPr/>
        </p:nvSpPr>
        <p:spPr bwMode="auto">
          <a:xfrm>
            <a:off x="1752600" y="1524000"/>
            <a:ext cx="67056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23" name="Line 19"/>
          <p:cNvSpPr>
            <a:spLocks noChangeShapeType="1"/>
          </p:cNvSpPr>
          <p:nvPr/>
        </p:nvSpPr>
        <p:spPr bwMode="auto">
          <a:xfrm flipV="1">
            <a:off x="457200" y="1981200"/>
            <a:ext cx="21336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730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91339"/>
        </p:xfrm>
        <a:graphic>
          <a:graphicData uri="http://schemas.openxmlformats.org/drawingml/2006/table">
            <a:tbl>
              <a:tblPr/>
              <a:tblGrid>
                <a:gridCol w="2322513"/>
                <a:gridCol w="3544887"/>
                <a:gridCol w="312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800" name="Rectangle 72"/>
          <p:cNvSpPr>
            <a:spLocks noChangeArrowheads="1"/>
          </p:cNvSpPr>
          <p:nvPr/>
        </p:nvSpPr>
        <p:spPr bwMode="auto">
          <a:xfrm>
            <a:off x="25400" y="0"/>
            <a:ext cx="2286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/>
              <a:t>Chuột sống</a:t>
            </a:r>
          </a:p>
          <a:p>
            <a:pPr algn="ctr"/>
            <a:r>
              <a:rPr lang="en-US" sz="2000" b="1" u="none"/>
              <a:t> ở hộp</a:t>
            </a:r>
          </a:p>
        </p:txBody>
      </p:sp>
      <p:sp>
        <p:nvSpPr>
          <p:cNvPr id="329801" name="Rectangle 73"/>
          <p:cNvSpPr>
            <a:spLocks noChangeArrowheads="1"/>
          </p:cNvSpPr>
          <p:nvPr/>
        </p:nvSpPr>
        <p:spPr bwMode="auto">
          <a:xfrm>
            <a:off x="2311400" y="0"/>
            <a:ext cx="3556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Những yếu tố đã có</a:t>
            </a:r>
          </a:p>
        </p:txBody>
      </p:sp>
      <p:sp>
        <p:nvSpPr>
          <p:cNvPr id="329802" name="Rectangle 74"/>
          <p:cNvSpPr>
            <a:spLocks noChangeArrowheads="1"/>
          </p:cNvSpPr>
          <p:nvPr/>
        </p:nvSpPr>
        <p:spPr bwMode="auto">
          <a:xfrm>
            <a:off x="5867400" y="0"/>
            <a:ext cx="31242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Yếu tố thiếu</a:t>
            </a:r>
          </a:p>
        </p:txBody>
      </p:sp>
      <p:sp>
        <p:nvSpPr>
          <p:cNvPr id="329803" name="Rectangle 75"/>
          <p:cNvSpPr>
            <a:spLocks noChangeArrowheads="1"/>
          </p:cNvSpPr>
          <p:nvPr/>
        </p:nvSpPr>
        <p:spPr bwMode="auto">
          <a:xfrm>
            <a:off x="7924800" y="6858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804" name="AutoShape 76" descr="Pink tissue paper"/>
          <p:cNvSpPr>
            <a:spLocks noChangeArrowheads="1"/>
          </p:cNvSpPr>
          <p:nvPr/>
        </p:nvSpPr>
        <p:spPr bwMode="auto">
          <a:xfrm>
            <a:off x="4800600" y="2057400"/>
            <a:ext cx="3962400" cy="15240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>
                <a:solidFill>
                  <a:srgbClr val="CC0000"/>
                </a:solidFill>
              </a:rPr>
              <a:t>Phiếu học tập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631238" cy="5181600"/>
          </a:xfrm>
          <a:prstGeom prst="rect">
            <a:avLst/>
          </a:prstGeom>
          <a:noFill/>
        </p:spPr>
      </p:pic>
      <p:sp>
        <p:nvSpPr>
          <p:cNvPr id="290819" name="Oval 3"/>
          <p:cNvSpPr>
            <a:spLocks noChangeArrowheads="1"/>
          </p:cNvSpPr>
          <p:nvPr/>
        </p:nvSpPr>
        <p:spPr bwMode="auto">
          <a:xfrm>
            <a:off x="228600" y="1371600"/>
            <a:ext cx="1323975" cy="990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2133600" y="609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grpSp>
        <p:nvGrpSpPr>
          <p:cNvPr id="290843" name="Group 27"/>
          <p:cNvGrpSpPr>
            <a:grpSpLocks/>
          </p:cNvGrpSpPr>
          <p:nvPr/>
        </p:nvGrpSpPr>
        <p:grpSpPr bwMode="auto">
          <a:xfrm>
            <a:off x="4279900" y="1331913"/>
            <a:ext cx="3600450" cy="839787"/>
            <a:chOff x="2687" y="1199"/>
            <a:chExt cx="2268" cy="486"/>
          </a:xfrm>
        </p:grpSpPr>
        <p:sp>
          <p:nvSpPr>
            <p:cNvPr id="290833" name="Line 17"/>
            <p:cNvSpPr>
              <a:spLocks noChangeShapeType="1"/>
            </p:cNvSpPr>
            <p:nvPr/>
          </p:nvSpPr>
          <p:spPr bwMode="auto">
            <a:xfrm rot="20695072" flipH="1">
              <a:off x="3216" y="1248"/>
              <a:ext cx="527" cy="293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 rot="20695072" flipH="1">
              <a:off x="2687" y="1292"/>
              <a:ext cx="526" cy="197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 rot="20695072" flipH="1">
              <a:off x="3780" y="1255"/>
              <a:ext cx="337" cy="336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36" name="Line 20"/>
            <p:cNvSpPr>
              <a:spLocks noChangeShapeType="1"/>
            </p:cNvSpPr>
            <p:nvPr/>
          </p:nvSpPr>
          <p:spPr bwMode="auto">
            <a:xfrm rot="20695072" flipH="1">
              <a:off x="4332" y="1252"/>
              <a:ext cx="153" cy="430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42" name="Line 26"/>
            <p:cNvSpPr>
              <a:spLocks noChangeShapeType="1"/>
            </p:cNvSpPr>
            <p:nvPr/>
          </p:nvSpPr>
          <p:spPr bwMode="auto">
            <a:xfrm rot="-904928">
              <a:off x="4895" y="1199"/>
              <a:ext cx="60" cy="486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22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91339"/>
        </p:xfrm>
        <a:graphic>
          <a:graphicData uri="http://schemas.openxmlformats.org/drawingml/2006/table">
            <a:tbl>
              <a:tblPr/>
              <a:tblGrid>
                <a:gridCol w="2322513"/>
                <a:gridCol w="3544887"/>
                <a:gridCol w="312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60" name="Text Box 40"/>
          <p:cNvSpPr txBox="1">
            <a:spLocks noChangeArrowheads="1"/>
          </p:cNvSpPr>
          <p:nvPr/>
        </p:nvSpPr>
        <p:spPr bwMode="auto">
          <a:xfrm>
            <a:off x="2549525" y="7254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286761" name="Text Box 41"/>
          <p:cNvSpPr txBox="1">
            <a:spLocks noChangeArrowheads="1"/>
          </p:cNvSpPr>
          <p:nvPr/>
        </p:nvSpPr>
        <p:spPr bwMode="auto">
          <a:xfrm>
            <a:off x="6538913" y="725488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pic>
        <p:nvPicPr>
          <p:cNvPr id="286777" name="Picture 57" descr="Picture4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76200" y="609600"/>
            <a:ext cx="2209800" cy="1143000"/>
          </a:xfrm>
          <a:prstGeom prst="rect">
            <a:avLst/>
          </a:prstGeom>
          <a:noFill/>
        </p:spPr>
      </p:pic>
      <p:sp>
        <p:nvSpPr>
          <p:cNvPr id="286769" name="Oval 49"/>
          <p:cNvSpPr>
            <a:spLocks noChangeArrowheads="1"/>
          </p:cNvSpPr>
          <p:nvPr/>
        </p:nvSpPr>
        <p:spPr bwMode="auto">
          <a:xfrm>
            <a:off x="0" y="6096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1</a:t>
            </a:r>
          </a:p>
        </p:txBody>
      </p:sp>
      <p:sp>
        <p:nvSpPr>
          <p:cNvPr id="286784" name="Rectangle 64"/>
          <p:cNvSpPr>
            <a:spLocks noChangeArrowheads="1"/>
          </p:cNvSpPr>
          <p:nvPr/>
        </p:nvSpPr>
        <p:spPr bwMode="auto">
          <a:xfrm>
            <a:off x="25400" y="0"/>
            <a:ext cx="2286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/>
              <a:t>Chuột sống</a:t>
            </a:r>
          </a:p>
          <a:p>
            <a:pPr algn="ctr"/>
            <a:r>
              <a:rPr lang="en-US" sz="2000" b="1" u="none"/>
              <a:t> ở hộp</a:t>
            </a:r>
          </a:p>
        </p:txBody>
      </p:sp>
      <p:sp>
        <p:nvSpPr>
          <p:cNvPr id="286785" name="Rectangle 65"/>
          <p:cNvSpPr>
            <a:spLocks noChangeArrowheads="1"/>
          </p:cNvSpPr>
          <p:nvPr/>
        </p:nvSpPr>
        <p:spPr bwMode="auto">
          <a:xfrm>
            <a:off x="2311400" y="0"/>
            <a:ext cx="3556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Những yếu tố đã có</a:t>
            </a:r>
          </a:p>
        </p:txBody>
      </p:sp>
      <p:sp>
        <p:nvSpPr>
          <p:cNvPr id="286786" name="Rectangle 66"/>
          <p:cNvSpPr>
            <a:spLocks noChangeArrowheads="1"/>
          </p:cNvSpPr>
          <p:nvPr/>
        </p:nvSpPr>
        <p:spPr bwMode="auto">
          <a:xfrm>
            <a:off x="5867400" y="0"/>
            <a:ext cx="31242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Yếu tố thiếu</a:t>
            </a:r>
          </a:p>
        </p:txBody>
      </p:sp>
      <p:sp>
        <p:nvSpPr>
          <p:cNvPr id="286787" name="Rectangle 67"/>
          <p:cNvSpPr>
            <a:spLocks noChangeArrowheads="1"/>
          </p:cNvSpPr>
          <p:nvPr/>
        </p:nvSpPr>
        <p:spPr bwMode="auto">
          <a:xfrm>
            <a:off x="7924800" y="6858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0" grpId="0"/>
      <p:bldP spid="286761" grpId="0"/>
      <p:bldP spid="2867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L4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3581400" cy="9953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745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BÀI CŨ</a:t>
            </a:r>
          </a:p>
        </p:txBody>
      </p:sp>
      <p:sp>
        <p:nvSpPr>
          <p:cNvPr id="106502" name="Text Box 6" descr="Pink tissue paper"/>
          <p:cNvSpPr txBox="1">
            <a:spLocks noChangeArrowheads="1"/>
          </p:cNvSpPr>
          <p:nvPr/>
        </p:nvSpPr>
        <p:spPr bwMode="auto">
          <a:xfrm>
            <a:off x="685800" y="3352800"/>
            <a:ext cx="7772400" cy="9429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none">
                <a:solidFill>
                  <a:srgbClr val="0000FF"/>
                </a:solidFill>
              </a:rPr>
              <a:t>  </a:t>
            </a:r>
            <a:r>
              <a:rPr lang="en-US" sz="5400" b="1" u="none">
                <a:solidFill>
                  <a:srgbClr val="0000FF"/>
                </a:solidFill>
              </a:rPr>
              <a:t>Trao đổi chất ở thực vật. 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H="1">
            <a:off x="4800600" y="1752600"/>
            <a:ext cx="228600" cy="1524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  <p:bldP spid="1065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2133600" y="609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sp>
        <p:nvSpPr>
          <p:cNvPr id="280592" name="Oval 16"/>
          <p:cNvSpPr>
            <a:spLocks noChangeArrowheads="1"/>
          </p:cNvSpPr>
          <p:nvPr/>
        </p:nvSpPr>
        <p:spPr bwMode="auto">
          <a:xfrm>
            <a:off x="228600" y="2209800"/>
            <a:ext cx="1143000" cy="838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80591" name="Picture 15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7988"/>
            <a:ext cx="8763000" cy="4799012"/>
          </a:xfrm>
          <a:prstGeom prst="rect">
            <a:avLst/>
          </a:prstGeom>
          <a:noFill/>
        </p:spPr>
      </p:pic>
      <p:grpSp>
        <p:nvGrpSpPr>
          <p:cNvPr id="280618" name="Group 42"/>
          <p:cNvGrpSpPr>
            <a:grpSpLocks/>
          </p:cNvGrpSpPr>
          <p:nvPr/>
        </p:nvGrpSpPr>
        <p:grpSpPr bwMode="auto">
          <a:xfrm>
            <a:off x="3273425" y="1600200"/>
            <a:ext cx="4441825" cy="911225"/>
            <a:chOff x="2062" y="1295"/>
            <a:chExt cx="2798" cy="529"/>
          </a:xfrm>
        </p:grpSpPr>
        <p:sp>
          <p:nvSpPr>
            <p:cNvPr id="280608" name="Line 32"/>
            <p:cNvSpPr>
              <a:spLocks noChangeShapeType="1"/>
            </p:cNvSpPr>
            <p:nvPr/>
          </p:nvSpPr>
          <p:spPr bwMode="auto">
            <a:xfrm rot="20695072" flipH="1">
              <a:off x="2777" y="1427"/>
              <a:ext cx="720" cy="288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609" name="Line 33"/>
            <p:cNvSpPr>
              <a:spLocks noChangeShapeType="1"/>
            </p:cNvSpPr>
            <p:nvPr/>
          </p:nvSpPr>
          <p:spPr bwMode="auto">
            <a:xfrm rot="20695072" flipH="1">
              <a:off x="2062" y="1440"/>
              <a:ext cx="957" cy="195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610" name="Line 34"/>
            <p:cNvSpPr>
              <a:spLocks noChangeShapeType="1"/>
            </p:cNvSpPr>
            <p:nvPr/>
          </p:nvSpPr>
          <p:spPr bwMode="auto">
            <a:xfrm rot="20695072" flipH="1">
              <a:off x="3544" y="1391"/>
              <a:ext cx="343" cy="331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611" name="Line 35"/>
            <p:cNvSpPr>
              <a:spLocks noChangeShapeType="1"/>
            </p:cNvSpPr>
            <p:nvPr/>
          </p:nvSpPr>
          <p:spPr bwMode="auto">
            <a:xfrm rot="20695072" flipH="1">
              <a:off x="4223" y="1346"/>
              <a:ext cx="105" cy="470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612" name="Line 36"/>
            <p:cNvSpPr>
              <a:spLocks noChangeShapeType="1"/>
            </p:cNvSpPr>
            <p:nvPr/>
          </p:nvSpPr>
          <p:spPr bwMode="auto">
            <a:xfrm rot="-904928">
              <a:off x="4800" y="1295"/>
              <a:ext cx="60" cy="529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0617" name="Oval 41"/>
          <p:cNvSpPr>
            <a:spLocks noChangeArrowheads="1"/>
          </p:cNvSpPr>
          <p:nvPr/>
        </p:nvSpPr>
        <p:spPr bwMode="auto">
          <a:xfrm>
            <a:off x="0" y="2057400"/>
            <a:ext cx="1323975" cy="990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866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91339"/>
        </p:xfrm>
        <a:graphic>
          <a:graphicData uri="http://schemas.openxmlformats.org/drawingml/2006/table">
            <a:tbl>
              <a:tblPr/>
              <a:tblGrid>
                <a:gridCol w="2322513"/>
                <a:gridCol w="3544887"/>
                <a:gridCol w="312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2904" name="Text Box 40"/>
          <p:cNvSpPr txBox="1">
            <a:spLocks noChangeArrowheads="1"/>
          </p:cNvSpPr>
          <p:nvPr/>
        </p:nvSpPr>
        <p:spPr bwMode="auto">
          <a:xfrm>
            <a:off x="2549525" y="7254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292905" name="Text Box 41"/>
          <p:cNvSpPr txBox="1">
            <a:spLocks noChangeArrowheads="1"/>
          </p:cNvSpPr>
          <p:nvPr/>
        </p:nvSpPr>
        <p:spPr bwMode="auto">
          <a:xfrm>
            <a:off x="6538913" y="725488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292906" name="Text Box 42"/>
          <p:cNvSpPr txBox="1">
            <a:spLocks noChangeArrowheads="1"/>
          </p:cNvSpPr>
          <p:nvPr/>
        </p:nvSpPr>
        <p:spPr bwMode="auto">
          <a:xfrm>
            <a:off x="2498725" y="1868488"/>
            <a:ext cx="3260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292907" name="Text Box 43"/>
          <p:cNvSpPr txBox="1">
            <a:spLocks noChangeArrowheads="1"/>
          </p:cNvSpPr>
          <p:nvPr/>
        </p:nvSpPr>
        <p:spPr bwMode="auto">
          <a:xfrm>
            <a:off x="6683375" y="19446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Nước</a:t>
            </a:r>
          </a:p>
        </p:txBody>
      </p:sp>
      <p:pic>
        <p:nvPicPr>
          <p:cNvPr id="292918" name="Picture 54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2209800" cy="1295400"/>
          </a:xfrm>
          <a:prstGeom prst="rect">
            <a:avLst/>
          </a:prstGeom>
          <a:noFill/>
        </p:spPr>
      </p:pic>
      <p:pic>
        <p:nvPicPr>
          <p:cNvPr id="292919" name="Picture 55" descr="Picture4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76200" y="609600"/>
            <a:ext cx="2209800" cy="1143000"/>
          </a:xfrm>
          <a:prstGeom prst="rect">
            <a:avLst/>
          </a:prstGeom>
          <a:noFill/>
        </p:spPr>
      </p:pic>
      <p:sp>
        <p:nvSpPr>
          <p:cNvPr id="292914" name="Oval 50"/>
          <p:cNvSpPr>
            <a:spLocks noChangeArrowheads="1"/>
          </p:cNvSpPr>
          <p:nvPr/>
        </p:nvSpPr>
        <p:spPr bwMode="auto">
          <a:xfrm>
            <a:off x="0" y="17526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2</a:t>
            </a:r>
          </a:p>
        </p:txBody>
      </p:sp>
      <p:sp>
        <p:nvSpPr>
          <p:cNvPr id="292928" name="Rectangle 64"/>
          <p:cNvSpPr>
            <a:spLocks noChangeArrowheads="1"/>
          </p:cNvSpPr>
          <p:nvPr/>
        </p:nvSpPr>
        <p:spPr bwMode="auto">
          <a:xfrm>
            <a:off x="25400" y="0"/>
            <a:ext cx="2286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/>
              <a:t>Chuột sống</a:t>
            </a:r>
          </a:p>
          <a:p>
            <a:pPr algn="ctr"/>
            <a:r>
              <a:rPr lang="en-US" sz="2000" b="1" u="none"/>
              <a:t> ở hộp</a:t>
            </a:r>
          </a:p>
        </p:txBody>
      </p:sp>
      <p:sp>
        <p:nvSpPr>
          <p:cNvPr id="292913" name="Oval 49"/>
          <p:cNvSpPr>
            <a:spLocks noChangeArrowheads="1"/>
          </p:cNvSpPr>
          <p:nvPr/>
        </p:nvSpPr>
        <p:spPr bwMode="auto">
          <a:xfrm>
            <a:off x="0" y="5334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1</a:t>
            </a:r>
          </a:p>
        </p:txBody>
      </p:sp>
      <p:sp>
        <p:nvSpPr>
          <p:cNvPr id="292929" name="Rectangle 65"/>
          <p:cNvSpPr>
            <a:spLocks noChangeArrowheads="1"/>
          </p:cNvSpPr>
          <p:nvPr/>
        </p:nvSpPr>
        <p:spPr bwMode="auto">
          <a:xfrm>
            <a:off x="2311400" y="0"/>
            <a:ext cx="3556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Những yếu tố đã có</a:t>
            </a:r>
          </a:p>
        </p:txBody>
      </p:sp>
      <p:sp>
        <p:nvSpPr>
          <p:cNvPr id="292930" name="Rectangle 66"/>
          <p:cNvSpPr>
            <a:spLocks noChangeArrowheads="1"/>
          </p:cNvSpPr>
          <p:nvPr/>
        </p:nvSpPr>
        <p:spPr bwMode="auto">
          <a:xfrm>
            <a:off x="5867400" y="0"/>
            <a:ext cx="31242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Yếu tố thiếu</a:t>
            </a:r>
          </a:p>
        </p:txBody>
      </p:sp>
      <p:sp>
        <p:nvSpPr>
          <p:cNvPr id="292931" name="Rectangle 67"/>
          <p:cNvSpPr>
            <a:spLocks noChangeArrowheads="1"/>
          </p:cNvSpPr>
          <p:nvPr/>
        </p:nvSpPr>
        <p:spPr bwMode="auto">
          <a:xfrm>
            <a:off x="7924800" y="6858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906" grpId="0"/>
      <p:bldP spid="2929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2133600" y="609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pic>
        <p:nvPicPr>
          <p:cNvPr id="29389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953000"/>
          </a:xfrm>
          <a:prstGeom prst="rect">
            <a:avLst/>
          </a:prstGeom>
          <a:noFill/>
        </p:spPr>
      </p:pic>
      <p:grpSp>
        <p:nvGrpSpPr>
          <p:cNvPr id="293920" name="Group 32"/>
          <p:cNvGrpSpPr>
            <a:grpSpLocks/>
          </p:cNvGrpSpPr>
          <p:nvPr/>
        </p:nvGrpSpPr>
        <p:grpSpPr bwMode="auto">
          <a:xfrm>
            <a:off x="3336925" y="1504950"/>
            <a:ext cx="4713288" cy="738188"/>
            <a:chOff x="2102" y="1236"/>
            <a:chExt cx="2969" cy="465"/>
          </a:xfrm>
        </p:grpSpPr>
        <p:sp>
          <p:nvSpPr>
            <p:cNvPr id="293911" name="Line 23"/>
            <p:cNvSpPr>
              <a:spLocks noChangeShapeType="1"/>
            </p:cNvSpPr>
            <p:nvPr/>
          </p:nvSpPr>
          <p:spPr bwMode="auto">
            <a:xfrm rot="20695072" flipH="1">
              <a:off x="3010" y="1280"/>
              <a:ext cx="581" cy="279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2" name="Line 24"/>
            <p:cNvSpPr>
              <a:spLocks noChangeShapeType="1"/>
            </p:cNvSpPr>
            <p:nvPr/>
          </p:nvSpPr>
          <p:spPr bwMode="auto">
            <a:xfrm rot="20695072" flipH="1">
              <a:off x="2102" y="1338"/>
              <a:ext cx="1008" cy="243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3" name="Line 25"/>
            <p:cNvSpPr>
              <a:spLocks noChangeShapeType="1"/>
            </p:cNvSpPr>
            <p:nvPr/>
          </p:nvSpPr>
          <p:spPr bwMode="auto">
            <a:xfrm rot="20695072" flipH="1">
              <a:off x="3685" y="1236"/>
              <a:ext cx="432" cy="366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4" name="Line 26"/>
            <p:cNvSpPr>
              <a:spLocks noChangeShapeType="1"/>
            </p:cNvSpPr>
            <p:nvPr/>
          </p:nvSpPr>
          <p:spPr bwMode="auto">
            <a:xfrm rot="20695072" flipH="1">
              <a:off x="4363" y="1253"/>
              <a:ext cx="144" cy="432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5" name="Line 27"/>
            <p:cNvSpPr>
              <a:spLocks noChangeShapeType="1"/>
            </p:cNvSpPr>
            <p:nvPr/>
          </p:nvSpPr>
          <p:spPr bwMode="auto">
            <a:xfrm rot="-904928">
              <a:off x="5045" y="1288"/>
              <a:ext cx="26" cy="413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898" name="Oval 10"/>
          <p:cNvSpPr>
            <a:spLocks noChangeArrowheads="1"/>
          </p:cNvSpPr>
          <p:nvPr/>
        </p:nvSpPr>
        <p:spPr bwMode="auto">
          <a:xfrm>
            <a:off x="0" y="1981200"/>
            <a:ext cx="1143000" cy="838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674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91339"/>
        </p:xfrm>
        <a:graphic>
          <a:graphicData uri="http://schemas.openxmlformats.org/drawingml/2006/table">
            <a:tbl>
              <a:tblPr/>
              <a:tblGrid>
                <a:gridCol w="2322513"/>
                <a:gridCol w="3544887"/>
                <a:gridCol w="312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4712" name="Text Box 40"/>
          <p:cNvSpPr txBox="1">
            <a:spLocks noChangeArrowheads="1"/>
          </p:cNvSpPr>
          <p:nvPr/>
        </p:nvSpPr>
        <p:spPr bwMode="auto">
          <a:xfrm>
            <a:off x="2667000" y="762000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284713" name="Text Box 41"/>
          <p:cNvSpPr txBox="1">
            <a:spLocks noChangeArrowheads="1"/>
          </p:cNvSpPr>
          <p:nvPr/>
        </p:nvSpPr>
        <p:spPr bwMode="auto">
          <a:xfrm>
            <a:off x="6538913" y="725488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284714" name="Text Box 42"/>
          <p:cNvSpPr txBox="1">
            <a:spLocks noChangeArrowheads="1"/>
          </p:cNvSpPr>
          <p:nvPr/>
        </p:nvSpPr>
        <p:spPr bwMode="auto">
          <a:xfrm>
            <a:off x="2498725" y="1868488"/>
            <a:ext cx="3260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284715" name="Text Box 43"/>
          <p:cNvSpPr txBox="1">
            <a:spLocks noChangeArrowheads="1"/>
          </p:cNvSpPr>
          <p:nvPr/>
        </p:nvSpPr>
        <p:spPr bwMode="auto">
          <a:xfrm>
            <a:off x="6683375" y="19446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Nước</a:t>
            </a:r>
          </a:p>
        </p:txBody>
      </p:sp>
      <p:sp>
        <p:nvSpPr>
          <p:cNvPr id="284716" name="Text Box 44"/>
          <p:cNvSpPr txBox="1">
            <a:spLocks noChangeArrowheads="1"/>
          </p:cNvSpPr>
          <p:nvPr/>
        </p:nvSpPr>
        <p:spPr bwMode="auto">
          <a:xfrm>
            <a:off x="2498725" y="3127375"/>
            <a:ext cx="290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khí, thức ăn</a:t>
            </a:r>
          </a:p>
        </p:txBody>
      </p:sp>
      <p:pic>
        <p:nvPicPr>
          <p:cNvPr id="284725" name="Picture 53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2209800" cy="1295400"/>
          </a:xfrm>
          <a:prstGeom prst="rect">
            <a:avLst/>
          </a:prstGeom>
          <a:noFill/>
        </p:spPr>
      </p:pic>
      <p:pic>
        <p:nvPicPr>
          <p:cNvPr id="284726" name="Picture 54" descr="Picture4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76200" y="609600"/>
            <a:ext cx="2209800" cy="1143000"/>
          </a:xfrm>
          <a:prstGeom prst="rect">
            <a:avLst/>
          </a:prstGeom>
          <a:noFill/>
        </p:spPr>
      </p:pic>
      <p:sp>
        <p:nvSpPr>
          <p:cNvPr id="284727" name="Oval 55"/>
          <p:cNvSpPr>
            <a:spLocks noChangeArrowheads="1"/>
          </p:cNvSpPr>
          <p:nvPr/>
        </p:nvSpPr>
        <p:spPr bwMode="auto">
          <a:xfrm>
            <a:off x="0" y="6096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1</a:t>
            </a:r>
          </a:p>
        </p:txBody>
      </p:sp>
      <p:sp>
        <p:nvSpPr>
          <p:cNvPr id="284728" name="Oval 56"/>
          <p:cNvSpPr>
            <a:spLocks noChangeArrowheads="1"/>
          </p:cNvSpPr>
          <p:nvPr/>
        </p:nvSpPr>
        <p:spPr bwMode="auto">
          <a:xfrm>
            <a:off x="0" y="17526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2</a:t>
            </a:r>
          </a:p>
        </p:txBody>
      </p:sp>
      <p:pic>
        <p:nvPicPr>
          <p:cNvPr id="284729" name="Picture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71800"/>
            <a:ext cx="2209800" cy="1143000"/>
          </a:xfrm>
          <a:prstGeom prst="rect">
            <a:avLst/>
          </a:prstGeom>
          <a:noFill/>
        </p:spPr>
      </p:pic>
      <p:sp>
        <p:nvSpPr>
          <p:cNvPr id="284723" name="Oval 51"/>
          <p:cNvSpPr>
            <a:spLocks noChangeArrowheads="1"/>
          </p:cNvSpPr>
          <p:nvPr/>
        </p:nvSpPr>
        <p:spPr bwMode="auto">
          <a:xfrm>
            <a:off x="0" y="29718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3</a:t>
            </a:r>
          </a:p>
        </p:txBody>
      </p:sp>
      <p:sp>
        <p:nvSpPr>
          <p:cNvPr id="284738" name="Rectangle 66"/>
          <p:cNvSpPr>
            <a:spLocks noChangeArrowheads="1"/>
          </p:cNvSpPr>
          <p:nvPr/>
        </p:nvSpPr>
        <p:spPr bwMode="auto">
          <a:xfrm>
            <a:off x="25400" y="0"/>
            <a:ext cx="2286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/>
              <a:t>Chuột sống</a:t>
            </a:r>
          </a:p>
          <a:p>
            <a:pPr algn="ctr"/>
            <a:r>
              <a:rPr lang="en-US" sz="2000" b="1" u="none"/>
              <a:t> ở hộp</a:t>
            </a:r>
          </a:p>
        </p:txBody>
      </p:sp>
      <p:sp>
        <p:nvSpPr>
          <p:cNvPr id="284739" name="Rectangle 67"/>
          <p:cNvSpPr>
            <a:spLocks noChangeArrowheads="1"/>
          </p:cNvSpPr>
          <p:nvPr/>
        </p:nvSpPr>
        <p:spPr bwMode="auto">
          <a:xfrm>
            <a:off x="2311400" y="0"/>
            <a:ext cx="3556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Những yếu tố đã có</a:t>
            </a:r>
          </a:p>
        </p:txBody>
      </p:sp>
      <p:sp>
        <p:nvSpPr>
          <p:cNvPr id="284740" name="Rectangle 68"/>
          <p:cNvSpPr>
            <a:spLocks noChangeArrowheads="1"/>
          </p:cNvSpPr>
          <p:nvPr/>
        </p:nvSpPr>
        <p:spPr bwMode="auto">
          <a:xfrm>
            <a:off x="5867400" y="0"/>
            <a:ext cx="31242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Yếu tố thiếu</a:t>
            </a:r>
          </a:p>
        </p:txBody>
      </p:sp>
      <p:sp>
        <p:nvSpPr>
          <p:cNvPr id="284741" name="Rectangle 69"/>
          <p:cNvSpPr>
            <a:spLocks noChangeArrowheads="1"/>
          </p:cNvSpPr>
          <p:nvPr/>
        </p:nvSpPr>
        <p:spPr bwMode="auto">
          <a:xfrm>
            <a:off x="7924800" y="6858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2133600" y="609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pic>
        <p:nvPicPr>
          <p:cNvPr id="294923" name="Picture 11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610600" cy="4572000"/>
          </a:xfrm>
          <a:prstGeom prst="rect">
            <a:avLst/>
          </a:prstGeom>
          <a:noFill/>
        </p:spPr>
      </p:pic>
      <p:sp>
        <p:nvSpPr>
          <p:cNvPr id="294922" name="Oval 10"/>
          <p:cNvSpPr>
            <a:spLocks noChangeArrowheads="1"/>
          </p:cNvSpPr>
          <p:nvPr/>
        </p:nvSpPr>
        <p:spPr bwMode="auto">
          <a:xfrm>
            <a:off x="381000" y="1828800"/>
            <a:ext cx="1143000" cy="838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grpSp>
        <p:nvGrpSpPr>
          <p:cNvPr id="294937" name="Group 25"/>
          <p:cNvGrpSpPr>
            <a:grpSpLocks/>
          </p:cNvGrpSpPr>
          <p:nvPr/>
        </p:nvGrpSpPr>
        <p:grpSpPr bwMode="auto">
          <a:xfrm>
            <a:off x="3748088" y="1897063"/>
            <a:ext cx="4024312" cy="633412"/>
            <a:chOff x="2352" y="1483"/>
            <a:chExt cx="2535" cy="399"/>
          </a:xfrm>
        </p:grpSpPr>
        <p:sp>
          <p:nvSpPr>
            <p:cNvPr id="294932" name="Line 20"/>
            <p:cNvSpPr>
              <a:spLocks noChangeShapeType="1"/>
            </p:cNvSpPr>
            <p:nvPr/>
          </p:nvSpPr>
          <p:spPr bwMode="auto">
            <a:xfrm rot="20695072" flipH="1">
              <a:off x="3069" y="1518"/>
              <a:ext cx="720" cy="279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33" name="Line 21"/>
            <p:cNvSpPr>
              <a:spLocks noChangeShapeType="1"/>
            </p:cNvSpPr>
            <p:nvPr/>
          </p:nvSpPr>
          <p:spPr bwMode="auto">
            <a:xfrm rot="20695072" flipH="1">
              <a:off x="2352" y="1536"/>
              <a:ext cx="1008" cy="243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34" name="Line 22"/>
            <p:cNvSpPr>
              <a:spLocks noChangeShapeType="1"/>
            </p:cNvSpPr>
            <p:nvPr/>
          </p:nvSpPr>
          <p:spPr bwMode="auto">
            <a:xfrm rot="20695072" flipH="1">
              <a:off x="3696" y="1488"/>
              <a:ext cx="432" cy="336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35" name="Line 23"/>
            <p:cNvSpPr>
              <a:spLocks noChangeShapeType="1"/>
            </p:cNvSpPr>
            <p:nvPr/>
          </p:nvSpPr>
          <p:spPr bwMode="auto">
            <a:xfrm rot="20695072" flipH="1">
              <a:off x="4247" y="1483"/>
              <a:ext cx="252" cy="338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36" name="Line 24"/>
            <p:cNvSpPr>
              <a:spLocks noChangeShapeType="1"/>
            </p:cNvSpPr>
            <p:nvPr/>
          </p:nvSpPr>
          <p:spPr bwMode="auto">
            <a:xfrm rot="20695072" flipH="1">
              <a:off x="4839" y="1546"/>
              <a:ext cx="48" cy="336"/>
            </a:xfrm>
            <a:prstGeom prst="line">
              <a:avLst/>
            </a:prstGeom>
            <a:noFill/>
            <a:ln w="76200">
              <a:solidFill>
                <a:srgbClr val="FFE3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4938" name="Line 26"/>
          <p:cNvSpPr>
            <a:spLocks noChangeShapeType="1"/>
          </p:cNvSpPr>
          <p:nvPr/>
        </p:nvSpPr>
        <p:spPr bwMode="auto">
          <a:xfrm>
            <a:off x="304800" y="1828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752" name="Group 56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58001"/>
        </p:xfrm>
        <a:graphic>
          <a:graphicData uri="http://schemas.openxmlformats.org/drawingml/2006/table">
            <a:tbl>
              <a:tblPr/>
              <a:tblGrid>
                <a:gridCol w="2322513"/>
                <a:gridCol w="3544887"/>
                <a:gridCol w="312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736" name="Text Box 40"/>
          <p:cNvSpPr txBox="1">
            <a:spLocks noChangeArrowheads="1"/>
          </p:cNvSpPr>
          <p:nvPr/>
        </p:nvSpPr>
        <p:spPr bwMode="auto">
          <a:xfrm>
            <a:off x="2549525" y="7254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285737" name="Text Box 41"/>
          <p:cNvSpPr txBox="1">
            <a:spLocks noChangeArrowheads="1"/>
          </p:cNvSpPr>
          <p:nvPr/>
        </p:nvSpPr>
        <p:spPr bwMode="auto">
          <a:xfrm>
            <a:off x="6538913" y="725488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285738" name="Text Box 42"/>
          <p:cNvSpPr txBox="1">
            <a:spLocks noChangeArrowheads="1"/>
          </p:cNvSpPr>
          <p:nvPr/>
        </p:nvSpPr>
        <p:spPr bwMode="auto">
          <a:xfrm>
            <a:off x="2498725" y="1868488"/>
            <a:ext cx="3260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285739" name="Text Box 43"/>
          <p:cNvSpPr txBox="1">
            <a:spLocks noChangeArrowheads="1"/>
          </p:cNvSpPr>
          <p:nvPr/>
        </p:nvSpPr>
        <p:spPr bwMode="auto">
          <a:xfrm>
            <a:off x="6683375" y="19446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Nước</a:t>
            </a:r>
          </a:p>
        </p:txBody>
      </p:sp>
      <p:sp>
        <p:nvSpPr>
          <p:cNvPr id="285740" name="Text Box 44"/>
          <p:cNvSpPr txBox="1">
            <a:spLocks noChangeArrowheads="1"/>
          </p:cNvSpPr>
          <p:nvPr/>
        </p:nvSpPr>
        <p:spPr bwMode="auto">
          <a:xfrm>
            <a:off x="2498725" y="3127375"/>
            <a:ext cx="290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khí, thức ăn</a:t>
            </a:r>
          </a:p>
        </p:txBody>
      </p:sp>
      <p:sp>
        <p:nvSpPr>
          <p:cNvPr id="285741" name="Text Box 45"/>
          <p:cNvSpPr txBox="1">
            <a:spLocks noChangeArrowheads="1"/>
          </p:cNvSpPr>
          <p:nvPr/>
        </p:nvSpPr>
        <p:spPr bwMode="auto">
          <a:xfrm>
            <a:off x="2590800" y="4343400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285742" name="Text Box 46"/>
          <p:cNvSpPr txBox="1">
            <a:spLocks noChangeArrowheads="1"/>
          </p:cNvSpPr>
          <p:nvPr/>
        </p:nvSpPr>
        <p:spPr bwMode="auto">
          <a:xfrm>
            <a:off x="6481763" y="4535488"/>
            <a:ext cx="167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pic>
        <p:nvPicPr>
          <p:cNvPr id="285753" name="Picture 57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2209800" cy="1295400"/>
          </a:xfrm>
          <a:prstGeom prst="rect">
            <a:avLst/>
          </a:prstGeom>
          <a:noFill/>
        </p:spPr>
      </p:pic>
      <p:pic>
        <p:nvPicPr>
          <p:cNvPr id="285754" name="Picture 58" descr="Picture4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76200" y="685800"/>
            <a:ext cx="2209800" cy="1066800"/>
          </a:xfrm>
          <a:prstGeom prst="rect">
            <a:avLst/>
          </a:prstGeom>
          <a:noFill/>
        </p:spPr>
      </p:pic>
      <p:sp>
        <p:nvSpPr>
          <p:cNvPr id="285755" name="Oval 59"/>
          <p:cNvSpPr>
            <a:spLocks noChangeArrowheads="1"/>
          </p:cNvSpPr>
          <p:nvPr/>
        </p:nvSpPr>
        <p:spPr bwMode="auto">
          <a:xfrm>
            <a:off x="0" y="5334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1</a:t>
            </a:r>
          </a:p>
        </p:txBody>
      </p:sp>
      <p:sp>
        <p:nvSpPr>
          <p:cNvPr id="285756" name="Oval 60"/>
          <p:cNvSpPr>
            <a:spLocks noChangeArrowheads="1"/>
          </p:cNvSpPr>
          <p:nvPr/>
        </p:nvSpPr>
        <p:spPr bwMode="auto">
          <a:xfrm>
            <a:off x="0" y="18288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2</a:t>
            </a:r>
          </a:p>
        </p:txBody>
      </p:sp>
      <p:pic>
        <p:nvPicPr>
          <p:cNvPr id="285757" name="Picture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71800"/>
            <a:ext cx="2209800" cy="1219200"/>
          </a:xfrm>
          <a:prstGeom prst="rect">
            <a:avLst/>
          </a:prstGeom>
          <a:noFill/>
        </p:spPr>
      </p:pic>
      <p:sp>
        <p:nvSpPr>
          <p:cNvPr id="285758" name="Oval 62"/>
          <p:cNvSpPr>
            <a:spLocks noChangeArrowheads="1"/>
          </p:cNvSpPr>
          <p:nvPr/>
        </p:nvSpPr>
        <p:spPr bwMode="auto">
          <a:xfrm>
            <a:off x="0" y="30480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3</a:t>
            </a:r>
          </a:p>
        </p:txBody>
      </p:sp>
      <p:pic>
        <p:nvPicPr>
          <p:cNvPr id="285759" name="Picture 63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2286000" cy="1295400"/>
          </a:xfrm>
          <a:prstGeom prst="rect">
            <a:avLst/>
          </a:prstGeom>
          <a:noFill/>
        </p:spPr>
      </p:pic>
      <p:sp>
        <p:nvSpPr>
          <p:cNvPr id="285761" name="Oval 65"/>
          <p:cNvSpPr>
            <a:spLocks noChangeArrowheads="1"/>
          </p:cNvSpPr>
          <p:nvPr/>
        </p:nvSpPr>
        <p:spPr bwMode="auto">
          <a:xfrm>
            <a:off x="0" y="41910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4</a:t>
            </a:r>
          </a:p>
        </p:txBody>
      </p:sp>
      <p:sp>
        <p:nvSpPr>
          <p:cNvPr id="285769" name="Rectangle 73"/>
          <p:cNvSpPr>
            <a:spLocks noChangeArrowheads="1"/>
          </p:cNvSpPr>
          <p:nvPr/>
        </p:nvSpPr>
        <p:spPr bwMode="auto">
          <a:xfrm>
            <a:off x="25400" y="0"/>
            <a:ext cx="2286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/>
              <a:t>Chuột sống</a:t>
            </a:r>
          </a:p>
          <a:p>
            <a:pPr algn="ctr"/>
            <a:r>
              <a:rPr lang="en-US" sz="2000" b="1" u="none"/>
              <a:t> ở hộp</a:t>
            </a:r>
          </a:p>
        </p:txBody>
      </p:sp>
      <p:sp>
        <p:nvSpPr>
          <p:cNvPr id="285770" name="Rectangle 74"/>
          <p:cNvSpPr>
            <a:spLocks noChangeArrowheads="1"/>
          </p:cNvSpPr>
          <p:nvPr/>
        </p:nvSpPr>
        <p:spPr bwMode="auto">
          <a:xfrm>
            <a:off x="2311400" y="0"/>
            <a:ext cx="3556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Những yếu tố đã có</a:t>
            </a:r>
          </a:p>
        </p:txBody>
      </p:sp>
      <p:sp>
        <p:nvSpPr>
          <p:cNvPr id="285771" name="Rectangle 75"/>
          <p:cNvSpPr>
            <a:spLocks noChangeArrowheads="1"/>
          </p:cNvSpPr>
          <p:nvPr/>
        </p:nvSpPr>
        <p:spPr bwMode="auto">
          <a:xfrm>
            <a:off x="5867400" y="0"/>
            <a:ext cx="31242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Yếu tố thiếu</a:t>
            </a:r>
          </a:p>
        </p:txBody>
      </p:sp>
      <p:sp>
        <p:nvSpPr>
          <p:cNvPr id="285772" name="Rectangle 76"/>
          <p:cNvSpPr>
            <a:spLocks noChangeArrowheads="1"/>
          </p:cNvSpPr>
          <p:nvPr/>
        </p:nvSpPr>
        <p:spPr bwMode="auto">
          <a:xfrm>
            <a:off x="7924800" y="6858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41" grpId="0"/>
      <p:bldP spid="2857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2133600" y="609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0" y="381000"/>
          <a:ext cx="2514600" cy="685800"/>
        </p:xfrm>
        <a:graphic>
          <a:graphicData uri="http://schemas.openxmlformats.org/presentationml/2006/ole">
            <p:oleObj spid="_x0000_s295941" name="Clip" r:id="rId3" imgW="1035720" imgH="504720" progId="MS_ClipArt_Gallery.5">
              <p:embed/>
            </p:oleObj>
          </a:graphicData>
        </a:graphic>
      </p:graphicFrame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none">
                <a:solidFill>
                  <a:srgbClr val="FF0066"/>
                </a:solidFill>
              </a:rPr>
              <a:t>   SGK/124,125</a:t>
            </a:r>
          </a:p>
        </p:txBody>
      </p:sp>
      <p:pic>
        <p:nvPicPr>
          <p:cNvPr id="295947" name="Picture 11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8382000" cy="4394200"/>
          </a:xfrm>
          <a:prstGeom prst="rect">
            <a:avLst/>
          </a:prstGeom>
          <a:noFill/>
        </p:spPr>
      </p:pic>
      <p:sp>
        <p:nvSpPr>
          <p:cNvPr id="295946" name="Oval 10"/>
          <p:cNvSpPr>
            <a:spLocks noChangeArrowheads="1"/>
          </p:cNvSpPr>
          <p:nvPr/>
        </p:nvSpPr>
        <p:spPr bwMode="auto">
          <a:xfrm>
            <a:off x="381000" y="1371600"/>
            <a:ext cx="1295400" cy="87947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2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91339"/>
        </p:xfrm>
        <a:graphic>
          <a:graphicData uri="http://schemas.openxmlformats.org/drawingml/2006/table">
            <a:tbl>
              <a:tblPr/>
              <a:tblGrid>
                <a:gridCol w="2322513"/>
                <a:gridCol w="3544887"/>
                <a:gridCol w="312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6999" name="Text Box 39"/>
          <p:cNvSpPr txBox="1">
            <a:spLocks noChangeArrowheads="1"/>
          </p:cNvSpPr>
          <p:nvPr/>
        </p:nvSpPr>
        <p:spPr bwMode="auto">
          <a:xfrm>
            <a:off x="2549525" y="7254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297000" name="Text Box 40"/>
          <p:cNvSpPr txBox="1">
            <a:spLocks noChangeArrowheads="1"/>
          </p:cNvSpPr>
          <p:nvPr/>
        </p:nvSpPr>
        <p:spPr bwMode="auto">
          <a:xfrm>
            <a:off x="6076950" y="725488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297001" name="Text Box 41"/>
          <p:cNvSpPr txBox="1">
            <a:spLocks noChangeArrowheads="1"/>
          </p:cNvSpPr>
          <p:nvPr/>
        </p:nvSpPr>
        <p:spPr bwMode="auto">
          <a:xfrm>
            <a:off x="2498725" y="1868488"/>
            <a:ext cx="3260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297002" name="Text Box 42"/>
          <p:cNvSpPr txBox="1">
            <a:spLocks noChangeArrowheads="1"/>
          </p:cNvSpPr>
          <p:nvPr/>
        </p:nvSpPr>
        <p:spPr bwMode="auto">
          <a:xfrm>
            <a:off x="6221413" y="19446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Nước</a:t>
            </a:r>
          </a:p>
        </p:txBody>
      </p:sp>
      <p:sp>
        <p:nvSpPr>
          <p:cNvPr id="297003" name="Text Box 43"/>
          <p:cNvSpPr txBox="1">
            <a:spLocks noChangeArrowheads="1"/>
          </p:cNvSpPr>
          <p:nvPr/>
        </p:nvSpPr>
        <p:spPr bwMode="auto">
          <a:xfrm>
            <a:off x="2498725" y="3127375"/>
            <a:ext cx="290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khí, thức ăn</a:t>
            </a:r>
          </a:p>
        </p:txBody>
      </p:sp>
      <p:sp>
        <p:nvSpPr>
          <p:cNvPr id="297004" name="Text Box 44"/>
          <p:cNvSpPr txBox="1">
            <a:spLocks noChangeArrowheads="1"/>
          </p:cNvSpPr>
          <p:nvPr/>
        </p:nvSpPr>
        <p:spPr bwMode="auto">
          <a:xfrm>
            <a:off x="2590800" y="4343400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297005" name="Text Box 45"/>
          <p:cNvSpPr txBox="1">
            <a:spLocks noChangeArrowheads="1"/>
          </p:cNvSpPr>
          <p:nvPr/>
        </p:nvSpPr>
        <p:spPr bwMode="auto">
          <a:xfrm>
            <a:off x="6019800" y="4535488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297015" name="Text Box 55"/>
          <p:cNvSpPr txBox="1">
            <a:spLocks noChangeArrowheads="1"/>
          </p:cNvSpPr>
          <p:nvPr/>
        </p:nvSpPr>
        <p:spPr bwMode="auto">
          <a:xfrm>
            <a:off x="2590800" y="56022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Nước,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297016" name="Text Box 56"/>
          <p:cNvSpPr txBox="1">
            <a:spLocks noChangeArrowheads="1"/>
          </p:cNvSpPr>
          <p:nvPr/>
        </p:nvSpPr>
        <p:spPr bwMode="auto">
          <a:xfrm>
            <a:off x="6043613" y="5754688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Ánh sáng</a:t>
            </a:r>
          </a:p>
        </p:txBody>
      </p:sp>
      <p:pic>
        <p:nvPicPr>
          <p:cNvPr id="297023" name="Picture 63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2209800" cy="1295400"/>
          </a:xfrm>
          <a:prstGeom prst="rect">
            <a:avLst/>
          </a:prstGeom>
          <a:noFill/>
        </p:spPr>
      </p:pic>
      <p:pic>
        <p:nvPicPr>
          <p:cNvPr id="297024" name="Picture 64" descr="Picture4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76200" y="685800"/>
            <a:ext cx="2209800" cy="1066800"/>
          </a:xfrm>
          <a:prstGeom prst="rect">
            <a:avLst/>
          </a:prstGeom>
          <a:noFill/>
        </p:spPr>
      </p:pic>
      <p:sp>
        <p:nvSpPr>
          <p:cNvPr id="297025" name="Oval 65"/>
          <p:cNvSpPr>
            <a:spLocks noChangeArrowheads="1"/>
          </p:cNvSpPr>
          <p:nvPr/>
        </p:nvSpPr>
        <p:spPr bwMode="auto">
          <a:xfrm>
            <a:off x="0" y="5334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1</a:t>
            </a:r>
          </a:p>
        </p:txBody>
      </p:sp>
      <p:sp>
        <p:nvSpPr>
          <p:cNvPr id="297026" name="Oval 66"/>
          <p:cNvSpPr>
            <a:spLocks noChangeArrowheads="1"/>
          </p:cNvSpPr>
          <p:nvPr/>
        </p:nvSpPr>
        <p:spPr bwMode="auto">
          <a:xfrm>
            <a:off x="0" y="18288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2</a:t>
            </a:r>
          </a:p>
        </p:txBody>
      </p:sp>
      <p:pic>
        <p:nvPicPr>
          <p:cNvPr id="297027" name="Picture 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71800"/>
            <a:ext cx="2209800" cy="1219200"/>
          </a:xfrm>
          <a:prstGeom prst="rect">
            <a:avLst/>
          </a:prstGeom>
          <a:noFill/>
        </p:spPr>
      </p:pic>
      <p:sp>
        <p:nvSpPr>
          <p:cNvPr id="297028" name="Oval 68"/>
          <p:cNvSpPr>
            <a:spLocks noChangeArrowheads="1"/>
          </p:cNvSpPr>
          <p:nvPr/>
        </p:nvSpPr>
        <p:spPr bwMode="auto">
          <a:xfrm>
            <a:off x="0" y="30480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3</a:t>
            </a:r>
          </a:p>
        </p:txBody>
      </p:sp>
      <p:pic>
        <p:nvPicPr>
          <p:cNvPr id="297029" name="Picture 69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2286000" cy="1295400"/>
          </a:xfrm>
          <a:prstGeom prst="rect">
            <a:avLst/>
          </a:prstGeom>
          <a:noFill/>
        </p:spPr>
      </p:pic>
      <p:sp>
        <p:nvSpPr>
          <p:cNvPr id="297030" name="Oval 70"/>
          <p:cNvSpPr>
            <a:spLocks noChangeArrowheads="1"/>
          </p:cNvSpPr>
          <p:nvPr/>
        </p:nvSpPr>
        <p:spPr bwMode="auto">
          <a:xfrm>
            <a:off x="0" y="41910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4</a:t>
            </a:r>
          </a:p>
        </p:txBody>
      </p:sp>
      <p:pic>
        <p:nvPicPr>
          <p:cNvPr id="297031" name="Picture 71" descr="Picture2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0" y="5562600"/>
            <a:ext cx="2286000" cy="1295400"/>
          </a:xfrm>
          <a:prstGeom prst="rect">
            <a:avLst/>
          </a:prstGeom>
          <a:noFill/>
        </p:spPr>
      </p:pic>
      <p:sp>
        <p:nvSpPr>
          <p:cNvPr id="297032" name="Oval 72"/>
          <p:cNvSpPr>
            <a:spLocks noChangeArrowheads="1"/>
          </p:cNvSpPr>
          <p:nvPr/>
        </p:nvSpPr>
        <p:spPr bwMode="auto">
          <a:xfrm>
            <a:off x="0" y="54864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5</a:t>
            </a:r>
          </a:p>
        </p:txBody>
      </p:sp>
      <p:pic>
        <p:nvPicPr>
          <p:cNvPr id="297177" name="Picture 217" descr="blumen-pflanzen0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140700" y="4800600"/>
            <a:ext cx="990600" cy="2286000"/>
          </a:xfrm>
          <a:prstGeom prst="rect">
            <a:avLst/>
          </a:prstGeom>
          <a:noFill/>
        </p:spPr>
      </p:pic>
      <p:sp>
        <p:nvSpPr>
          <p:cNvPr id="297180" name="Rectangle 220"/>
          <p:cNvSpPr>
            <a:spLocks noChangeArrowheads="1"/>
          </p:cNvSpPr>
          <p:nvPr/>
        </p:nvSpPr>
        <p:spPr bwMode="auto">
          <a:xfrm>
            <a:off x="25400" y="0"/>
            <a:ext cx="2286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/>
              <a:t>Chuột sống</a:t>
            </a:r>
          </a:p>
          <a:p>
            <a:pPr algn="ctr"/>
            <a:r>
              <a:rPr lang="en-US" sz="2000" b="1" u="none"/>
              <a:t> ở hộp</a:t>
            </a:r>
          </a:p>
        </p:txBody>
      </p:sp>
      <p:sp>
        <p:nvSpPr>
          <p:cNvPr id="297181" name="Rectangle 221"/>
          <p:cNvSpPr>
            <a:spLocks noChangeArrowheads="1"/>
          </p:cNvSpPr>
          <p:nvPr/>
        </p:nvSpPr>
        <p:spPr bwMode="auto">
          <a:xfrm>
            <a:off x="2311400" y="0"/>
            <a:ext cx="3556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Những yếu tố đã có</a:t>
            </a:r>
          </a:p>
        </p:txBody>
      </p:sp>
      <p:sp>
        <p:nvSpPr>
          <p:cNvPr id="297182" name="Rectangle 222"/>
          <p:cNvSpPr>
            <a:spLocks noChangeArrowheads="1"/>
          </p:cNvSpPr>
          <p:nvPr/>
        </p:nvSpPr>
        <p:spPr bwMode="auto">
          <a:xfrm>
            <a:off x="5867400" y="0"/>
            <a:ext cx="31242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Yếu tố thiếu</a:t>
            </a:r>
          </a:p>
        </p:txBody>
      </p:sp>
      <p:sp>
        <p:nvSpPr>
          <p:cNvPr id="297183" name="Rectangle 223"/>
          <p:cNvSpPr>
            <a:spLocks noChangeArrowheads="1"/>
          </p:cNvSpPr>
          <p:nvPr/>
        </p:nvSpPr>
        <p:spPr bwMode="auto">
          <a:xfrm>
            <a:off x="7924800" y="6858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5" grpId="0"/>
      <p:bldP spid="2970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AutoShape 2" descr="Bouquet"/>
          <p:cNvSpPr>
            <a:spLocks noChangeArrowheads="1"/>
          </p:cNvSpPr>
          <p:nvPr/>
        </p:nvSpPr>
        <p:spPr bwMode="auto">
          <a:xfrm>
            <a:off x="228600" y="2286000"/>
            <a:ext cx="8610600" cy="2209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4000" b="1" u="none">
                <a:solidFill>
                  <a:srgbClr val="CC0066"/>
                </a:solidFill>
              </a:rPr>
              <a:t>1.Con chuột ở những hộp nào </a:t>
            </a:r>
            <a:r>
              <a:rPr lang="en-US" sz="4000" b="1" u="none"/>
              <a:t>sẽ chết</a:t>
            </a:r>
            <a:r>
              <a:rPr lang="en-US" sz="4000" b="1" u="none">
                <a:solidFill>
                  <a:srgbClr val="CC0066"/>
                </a:solidFill>
              </a:rPr>
              <a:t>?</a:t>
            </a:r>
          </a:p>
          <a:p>
            <a:pPr algn="just"/>
            <a:r>
              <a:rPr lang="en-US" sz="4000" b="1" u="none">
                <a:solidFill>
                  <a:srgbClr val="CC0066"/>
                </a:solidFill>
              </a:rPr>
              <a:t>Những con chuột </a:t>
            </a:r>
            <a:r>
              <a:rPr lang="en-US" sz="4000" b="1" u="none"/>
              <a:t>sống</a:t>
            </a:r>
            <a:r>
              <a:rPr lang="en-US" sz="4000" b="1" u="none">
                <a:solidFill>
                  <a:srgbClr val="CC0066"/>
                </a:solidFill>
              </a:rPr>
              <a:t> ở hộp số mấy?</a:t>
            </a: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1600200" y="990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CC0066"/>
                </a:solidFill>
              </a:rPr>
              <a:t>Hoạt động 2</a:t>
            </a:r>
            <a:r>
              <a:rPr lang="en-US" sz="4400" b="1" u="none">
                <a:solidFill>
                  <a:srgbClr val="CC0066"/>
                </a:solidFill>
              </a:rPr>
              <a:t>:  Dự đoán kết quả</a:t>
            </a:r>
          </a:p>
        </p:txBody>
      </p:sp>
      <p:grpSp>
        <p:nvGrpSpPr>
          <p:cNvPr id="303110" name="Group 6"/>
          <p:cNvGrpSpPr>
            <a:grpSpLocks/>
          </p:cNvGrpSpPr>
          <p:nvPr/>
        </p:nvGrpSpPr>
        <p:grpSpPr bwMode="auto">
          <a:xfrm rot="5400000">
            <a:off x="88107" y="-88107"/>
            <a:ext cx="1625600" cy="1801813"/>
            <a:chOff x="2794" y="2160"/>
            <a:chExt cx="1154" cy="1279"/>
          </a:xfrm>
        </p:grpSpPr>
        <p:sp>
          <p:nvSpPr>
            <p:cNvPr id="3031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2" name="Freeform 8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3" name="Freeform 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4" name="Freeform 10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5" name="Freeform 11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6" name="Freeform 12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7" name="Freeform 13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8" name="Freeform 14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9" name="Freeform 15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0" name="Freeform 16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1" name="Freeform 1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2" name="Freeform 18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3" name="Freeform 19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4" name="Freeform 20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5" name="Freeform 21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6" name="Freeform 22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7" name="Freeform 23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8" name="Freeform 24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9" name="Freeform 2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0" name="Freeform 26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1" name="Freeform 27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2" name="Freeform 28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3" name="Freeform 29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4" name="Freeform 30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5" name="Freeform 31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6" name="Freeform 32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7" name="Freeform 3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8" name="Freeform 34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9" name="Freeform 35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0" name="Freeform 36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1" name="Freeform 37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2" name="Freeform 38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3" name="Freeform 39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4" name="Freeform 40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5" name="Freeform 41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6" name="Freeform 42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7" name="Freeform 43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8" name="Freeform 44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9" name="Freeform 45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0" name="Freeform 46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1" name="Freeform 47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2" name="Freeform 48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3" name="Freeform 49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4" name="Freeform 50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5" name="Freeform 51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6" name="Freeform 52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7" name="Freeform 53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8" name="Freeform 54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9" name="Freeform 55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0" name="Freeform 56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1" name="Freeform 57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2" name="Freeform 58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3" name="Freeform 59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4" name="Freeform 60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5" name="Freeform 61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6" name="Freeform 62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7" name="Freeform 63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8" name="Freeform 64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9" name="Freeform 65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0" name="Freeform 66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1" name="Freeform 67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2" name="Freeform 68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3" name="Freeform 69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4" name="Freeform 70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5" name="Freeform 71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6" name="Freeform 72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7" name="Freeform 73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8" name="Freeform 7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9" name="Freeform 75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0" name="Freeform 76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1" name="Freeform 77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2" name="Freeform 78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3" name="Freeform 79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4" name="Freeform 80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5" name="Freeform 81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6" name="Freeform 82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7" name="Freeform 83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8" name="Freeform 84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9" name="Freeform 85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0" name="Freeform 86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1" name="Freeform 87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2" name="Freeform 88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3" name="Freeform 89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4" name="Freeform 90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5" name="Freeform 91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6" name="Freeform 92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7" name="Freeform 93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8" name="Freeform 94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9" name="Freeform 95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0" name="Freeform 96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1" name="Freeform 97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2" name="Freeform 98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3" name="Freeform 99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4" name="Freeform 100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5" name="Freeform 101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6" name="Freeform 102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7" name="Freeform 103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8" name="Freeform 104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9" name="Freeform 105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0" name="Freeform 106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1" name="Freeform 107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2" name="Freeform 108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3" name="Freeform 109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4" name="Freeform 110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5" name="Freeform 111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6" name="Freeform 112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7" name="Freeform 113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8" name="Freeform 114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9" name="Freeform 115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0" name="Freeform 116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1" name="Freeform 117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2" name="Freeform 118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3" name="Freeform 119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4" name="Freeform 120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5" name="Freeform 121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6" name="Freeform 122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7" name="Freeform 123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8" name="Freeform 124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9" name="Freeform 125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0" name="Freeform 126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1" name="Freeform 127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2" name="Freeform 128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3" name="Freeform 129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4" name="Freeform 130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5" name="Freeform 131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6" name="Freeform 132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7" name="Freeform 133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8" name="Freeform 134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9" name="Freeform 135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0" name="Freeform 136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1" name="Freeform 137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2" name="Freeform 138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3" name="Freeform 139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4" name="Freeform 140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5" name="Freeform 141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6" name="Freeform 142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7" name="Freeform 143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8" name="Freeform 144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9" name="Freeform 145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0" name="Freeform 146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3251" name="Group 147"/>
          <p:cNvGrpSpPr>
            <a:grpSpLocks/>
          </p:cNvGrpSpPr>
          <p:nvPr/>
        </p:nvGrpSpPr>
        <p:grpSpPr bwMode="auto">
          <a:xfrm rot="16200000">
            <a:off x="7506494" y="5144294"/>
            <a:ext cx="1625600" cy="1801812"/>
            <a:chOff x="2794" y="2160"/>
            <a:chExt cx="1154" cy="1279"/>
          </a:xfrm>
        </p:grpSpPr>
        <p:sp>
          <p:nvSpPr>
            <p:cNvPr id="303252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3" name="Freeform 149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4" name="Freeform 150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5" name="Freeform 151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6" name="Freeform 152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7" name="Freeform 153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8" name="Freeform 154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9" name="Freeform 155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0" name="Freeform 156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1" name="Freeform 157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2" name="Freeform 158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3" name="Freeform 159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4" name="Freeform 160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5" name="Freeform 161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6" name="Freeform 162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7" name="Freeform 163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8" name="Freeform 164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9" name="Freeform 165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0" name="Freeform 166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1" name="Freeform 167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2" name="Freeform 168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3" name="Freeform 169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4" name="Freeform 170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5" name="Freeform 171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6" name="Freeform 172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7" name="Freeform 173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8" name="Freeform 174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9" name="Freeform 175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0" name="Freeform 176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1" name="Freeform 177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2" name="Freeform 178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3" name="Freeform 179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4" name="Freeform 180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5" name="Freeform 181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6" name="Freeform 182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7" name="Freeform 183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8" name="Freeform 184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9" name="Freeform 185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0" name="Freeform 186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1" name="Freeform 187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2" name="Freeform 188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3" name="Freeform 189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4" name="Freeform 190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5" name="Freeform 191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6" name="Freeform 192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7" name="Freeform 193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8" name="Freeform 194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9" name="Freeform 195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0" name="Freeform 196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1" name="Freeform 197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2" name="Freeform 198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3" name="Freeform 199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4" name="Freeform 200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5" name="Freeform 201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6" name="Freeform 202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7" name="Freeform 203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8" name="Freeform 204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9" name="Freeform 205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0" name="Freeform 206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1" name="Freeform 207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2" name="Freeform 208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3" name="Freeform 209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4" name="Freeform 210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5" name="Freeform 211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6" name="Freeform 212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7" name="Freeform 213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8" name="Freeform 214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9" name="Freeform 215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0" name="Freeform 216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1" name="Freeform 217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2" name="Freeform 218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3" name="Freeform 219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4" name="Freeform 220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5" name="Freeform 221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6" name="Freeform 222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7" name="Freeform 223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8" name="Freeform 224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9" name="Freeform 225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0" name="Freeform 226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1" name="Freeform 227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2" name="Freeform 228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3" name="Freeform 229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4" name="Freeform 230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5" name="Freeform 231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6" name="Freeform 232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7" name="Freeform 233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8" name="Freeform 234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9" name="Freeform 235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0" name="Freeform 236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1" name="Freeform 237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2" name="Freeform 238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3" name="Freeform 239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4" name="Freeform 240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5" name="Freeform 241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6" name="Freeform 242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7" name="Freeform 243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8" name="Freeform 244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9" name="Freeform 245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0" name="Freeform 246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1" name="Freeform 247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2" name="Freeform 248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3" name="Freeform 249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4" name="Freeform 250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5" name="Freeform 251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6" name="Freeform 252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7" name="Freeform 253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8" name="Freeform 254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9" name="Freeform 255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0" name="Freeform 256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1" name="Freeform 257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2" name="Freeform 258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3" name="Freeform 259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4" name="Freeform 260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5" name="Freeform 261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6" name="Freeform 262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7" name="Freeform 263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8" name="Freeform 264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9" name="Freeform 265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0" name="Freeform 266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1" name="Freeform 267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2" name="Freeform 268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3" name="Freeform 269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4" name="Freeform 270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5" name="Freeform 271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6" name="Freeform 272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7" name="Freeform 273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8" name="Freeform 274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9" name="Freeform 275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0" name="Freeform 276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1" name="Freeform 277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2" name="Freeform 278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3" name="Freeform 279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4" name="Freeform 280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5" name="Freeform 281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6" name="Freeform 282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7" name="Freeform 283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8" name="Freeform 284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9" name="Freeform 285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90" name="Freeform 286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91" name="Freeform 287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063" name="Group 55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91339"/>
        </p:xfrm>
        <a:graphic>
          <a:graphicData uri="http://schemas.openxmlformats.org/drawingml/2006/table">
            <a:tbl>
              <a:tblPr/>
              <a:tblGrid>
                <a:gridCol w="2322513"/>
                <a:gridCol w="3240087"/>
                <a:gridCol w="3429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9047" name="Text Box 39"/>
          <p:cNvSpPr txBox="1">
            <a:spLocks noChangeArrowheads="1"/>
          </p:cNvSpPr>
          <p:nvPr/>
        </p:nvSpPr>
        <p:spPr bwMode="auto">
          <a:xfrm>
            <a:off x="2413000" y="7254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299048" name="Text Box 40"/>
          <p:cNvSpPr txBox="1">
            <a:spLocks noChangeArrowheads="1"/>
          </p:cNvSpPr>
          <p:nvPr/>
        </p:nvSpPr>
        <p:spPr bwMode="auto">
          <a:xfrm>
            <a:off x="5695950" y="725488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299049" name="Text Box 41"/>
          <p:cNvSpPr txBox="1">
            <a:spLocks noChangeArrowheads="1"/>
          </p:cNvSpPr>
          <p:nvPr/>
        </p:nvSpPr>
        <p:spPr bwMode="auto">
          <a:xfrm>
            <a:off x="2362200" y="1868488"/>
            <a:ext cx="3260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299050" name="Text Box 42"/>
          <p:cNvSpPr txBox="1">
            <a:spLocks noChangeArrowheads="1"/>
          </p:cNvSpPr>
          <p:nvPr/>
        </p:nvSpPr>
        <p:spPr bwMode="auto">
          <a:xfrm>
            <a:off x="5867400" y="1828800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Nước</a:t>
            </a:r>
          </a:p>
        </p:txBody>
      </p:sp>
      <p:sp>
        <p:nvSpPr>
          <p:cNvPr id="299051" name="Text Box 43"/>
          <p:cNvSpPr txBox="1">
            <a:spLocks noChangeArrowheads="1"/>
          </p:cNvSpPr>
          <p:nvPr/>
        </p:nvSpPr>
        <p:spPr bwMode="auto">
          <a:xfrm>
            <a:off x="2362200" y="3127375"/>
            <a:ext cx="290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khí, thức ăn</a:t>
            </a:r>
          </a:p>
        </p:txBody>
      </p:sp>
      <p:sp>
        <p:nvSpPr>
          <p:cNvPr id="299052" name="Text Box 44"/>
          <p:cNvSpPr txBox="1">
            <a:spLocks noChangeArrowheads="1"/>
          </p:cNvSpPr>
          <p:nvPr/>
        </p:nvSpPr>
        <p:spPr bwMode="auto">
          <a:xfrm>
            <a:off x="2454275" y="4343400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299053" name="Text Box 45"/>
          <p:cNvSpPr txBox="1">
            <a:spLocks noChangeArrowheads="1"/>
          </p:cNvSpPr>
          <p:nvPr/>
        </p:nvSpPr>
        <p:spPr bwMode="auto">
          <a:xfrm>
            <a:off x="5638800" y="4572000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299060" name="Text Box 52"/>
          <p:cNvSpPr txBox="1">
            <a:spLocks noChangeArrowheads="1"/>
          </p:cNvSpPr>
          <p:nvPr/>
        </p:nvSpPr>
        <p:spPr bwMode="auto">
          <a:xfrm>
            <a:off x="2454275" y="56022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Nước,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299061" name="Text Box 53"/>
          <p:cNvSpPr txBox="1">
            <a:spLocks noChangeArrowheads="1"/>
          </p:cNvSpPr>
          <p:nvPr/>
        </p:nvSpPr>
        <p:spPr bwMode="auto">
          <a:xfrm>
            <a:off x="5662613" y="5754688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Ánh sáng</a:t>
            </a:r>
          </a:p>
        </p:txBody>
      </p:sp>
      <p:sp>
        <p:nvSpPr>
          <p:cNvPr id="299064" name="Line 56"/>
          <p:cNvSpPr>
            <a:spLocks noChangeShapeType="1"/>
          </p:cNvSpPr>
          <p:nvPr/>
        </p:nvSpPr>
        <p:spPr bwMode="auto">
          <a:xfrm>
            <a:off x="7620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65" name="Rectangle 57"/>
          <p:cNvSpPr>
            <a:spLocks noChangeArrowheads="1"/>
          </p:cNvSpPr>
          <p:nvPr/>
        </p:nvSpPr>
        <p:spPr bwMode="auto">
          <a:xfrm>
            <a:off x="7620000" y="0"/>
            <a:ext cx="1371600" cy="609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/>
              <a:t>Dự đoán </a:t>
            </a:r>
          </a:p>
          <a:p>
            <a:pPr algn="ctr"/>
            <a:r>
              <a:rPr lang="en-US" sz="2000" b="1" u="none"/>
              <a:t>kết quả</a:t>
            </a:r>
          </a:p>
        </p:txBody>
      </p:sp>
      <p:sp>
        <p:nvSpPr>
          <p:cNvPr id="299068" name="Rectangle 60"/>
          <p:cNvSpPr>
            <a:spLocks noChangeArrowheads="1"/>
          </p:cNvSpPr>
          <p:nvPr/>
        </p:nvSpPr>
        <p:spPr bwMode="auto">
          <a:xfrm>
            <a:off x="7620000" y="1752600"/>
            <a:ext cx="1371600" cy="1295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/>
              <a:t>Sẽ chết</a:t>
            </a:r>
          </a:p>
        </p:txBody>
      </p:sp>
      <p:sp>
        <p:nvSpPr>
          <p:cNvPr id="299069" name="Rectangle 61"/>
          <p:cNvSpPr>
            <a:spLocks noChangeArrowheads="1"/>
          </p:cNvSpPr>
          <p:nvPr/>
        </p:nvSpPr>
        <p:spPr bwMode="auto">
          <a:xfrm>
            <a:off x="7620000" y="2971800"/>
            <a:ext cx="13716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>
                <a:solidFill>
                  <a:srgbClr val="FF3399"/>
                </a:solidFill>
              </a:rPr>
              <a:t>Sống</a:t>
            </a:r>
          </a:p>
        </p:txBody>
      </p:sp>
      <p:sp>
        <p:nvSpPr>
          <p:cNvPr id="299070" name="Rectangle 62"/>
          <p:cNvSpPr>
            <a:spLocks noChangeArrowheads="1"/>
          </p:cNvSpPr>
          <p:nvPr/>
        </p:nvSpPr>
        <p:spPr bwMode="auto">
          <a:xfrm>
            <a:off x="7620000" y="4191000"/>
            <a:ext cx="1371600" cy="1295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/>
              <a:t>Sẽ chết</a:t>
            </a:r>
          </a:p>
        </p:txBody>
      </p:sp>
      <p:sp>
        <p:nvSpPr>
          <p:cNvPr id="299071" name="Rectangle 63"/>
          <p:cNvSpPr>
            <a:spLocks noChangeArrowheads="1"/>
          </p:cNvSpPr>
          <p:nvPr/>
        </p:nvSpPr>
        <p:spPr bwMode="auto">
          <a:xfrm>
            <a:off x="7620000" y="5486400"/>
            <a:ext cx="13716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>
                <a:solidFill>
                  <a:srgbClr val="FF3399"/>
                </a:solidFill>
              </a:rPr>
              <a:t>Sống</a:t>
            </a:r>
          </a:p>
        </p:txBody>
      </p:sp>
      <p:sp>
        <p:nvSpPr>
          <p:cNvPr id="299074" name="Rectangle 66"/>
          <p:cNvSpPr>
            <a:spLocks noChangeArrowheads="1"/>
          </p:cNvSpPr>
          <p:nvPr/>
        </p:nvSpPr>
        <p:spPr bwMode="auto">
          <a:xfrm>
            <a:off x="7620000" y="6096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/>
              <a:t> </a:t>
            </a:r>
          </a:p>
        </p:txBody>
      </p:sp>
      <p:sp>
        <p:nvSpPr>
          <p:cNvPr id="299067" name="Rectangle 59"/>
          <p:cNvSpPr>
            <a:spLocks noChangeArrowheads="1"/>
          </p:cNvSpPr>
          <p:nvPr/>
        </p:nvSpPr>
        <p:spPr bwMode="auto">
          <a:xfrm>
            <a:off x="7620000" y="609600"/>
            <a:ext cx="1371600" cy="1143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/>
              <a:t> Sẽ chết</a:t>
            </a:r>
          </a:p>
        </p:txBody>
      </p:sp>
      <p:pic>
        <p:nvPicPr>
          <p:cNvPr id="299076" name="Picture 68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2209800" cy="1295400"/>
          </a:xfrm>
          <a:prstGeom prst="rect">
            <a:avLst/>
          </a:prstGeom>
          <a:noFill/>
        </p:spPr>
      </p:pic>
      <p:pic>
        <p:nvPicPr>
          <p:cNvPr id="299077" name="Picture 69" descr="Picture4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76200" y="685800"/>
            <a:ext cx="2209800" cy="1066800"/>
          </a:xfrm>
          <a:prstGeom prst="rect">
            <a:avLst/>
          </a:prstGeom>
          <a:noFill/>
        </p:spPr>
      </p:pic>
      <p:sp>
        <p:nvSpPr>
          <p:cNvPr id="299078" name="Oval 70"/>
          <p:cNvSpPr>
            <a:spLocks noChangeArrowheads="1"/>
          </p:cNvSpPr>
          <p:nvPr/>
        </p:nvSpPr>
        <p:spPr bwMode="auto">
          <a:xfrm>
            <a:off x="0" y="5334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1</a:t>
            </a:r>
          </a:p>
        </p:txBody>
      </p:sp>
      <p:sp>
        <p:nvSpPr>
          <p:cNvPr id="299079" name="Oval 71"/>
          <p:cNvSpPr>
            <a:spLocks noChangeArrowheads="1"/>
          </p:cNvSpPr>
          <p:nvPr/>
        </p:nvSpPr>
        <p:spPr bwMode="auto">
          <a:xfrm>
            <a:off x="0" y="18288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2</a:t>
            </a:r>
          </a:p>
        </p:txBody>
      </p:sp>
      <p:pic>
        <p:nvPicPr>
          <p:cNvPr id="299080" name="Picture 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71800"/>
            <a:ext cx="2209800" cy="1219200"/>
          </a:xfrm>
          <a:prstGeom prst="rect">
            <a:avLst/>
          </a:prstGeom>
          <a:noFill/>
        </p:spPr>
      </p:pic>
      <p:sp>
        <p:nvSpPr>
          <p:cNvPr id="299081" name="Oval 73"/>
          <p:cNvSpPr>
            <a:spLocks noChangeArrowheads="1"/>
          </p:cNvSpPr>
          <p:nvPr/>
        </p:nvSpPr>
        <p:spPr bwMode="auto">
          <a:xfrm>
            <a:off x="0" y="30480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3</a:t>
            </a:r>
          </a:p>
        </p:txBody>
      </p:sp>
      <p:pic>
        <p:nvPicPr>
          <p:cNvPr id="299082" name="Picture 74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2286000" cy="1295400"/>
          </a:xfrm>
          <a:prstGeom prst="rect">
            <a:avLst/>
          </a:prstGeom>
          <a:noFill/>
        </p:spPr>
      </p:pic>
      <p:sp>
        <p:nvSpPr>
          <p:cNvPr id="299083" name="Oval 75"/>
          <p:cNvSpPr>
            <a:spLocks noChangeArrowheads="1"/>
          </p:cNvSpPr>
          <p:nvPr/>
        </p:nvSpPr>
        <p:spPr bwMode="auto">
          <a:xfrm>
            <a:off x="0" y="41910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4</a:t>
            </a:r>
          </a:p>
        </p:txBody>
      </p:sp>
      <p:pic>
        <p:nvPicPr>
          <p:cNvPr id="299084" name="Picture 76" descr="Picture2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0" y="5562600"/>
            <a:ext cx="2286000" cy="1295400"/>
          </a:xfrm>
          <a:prstGeom prst="rect">
            <a:avLst/>
          </a:prstGeom>
          <a:noFill/>
        </p:spPr>
      </p:pic>
      <p:sp>
        <p:nvSpPr>
          <p:cNvPr id="299085" name="Oval 77"/>
          <p:cNvSpPr>
            <a:spLocks noChangeArrowheads="1"/>
          </p:cNvSpPr>
          <p:nvPr/>
        </p:nvSpPr>
        <p:spPr bwMode="auto">
          <a:xfrm>
            <a:off x="0" y="54864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5</a:t>
            </a:r>
          </a:p>
        </p:txBody>
      </p:sp>
      <p:sp>
        <p:nvSpPr>
          <p:cNvPr id="299086" name="Text Box 78"/>
          <p:cNvSpPr txBox="1">
            <a:spLocks noChangeArrowheads="1"/>
          </p:cNvSpPr>
          <p:nvPr/>
        </p:nvSpPr>
        <p:spPr bwMode="auto">
          <a:xfrm>
            <a:off x="152400" y="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1" u="none">
                <a:latin typeface="Arial" charset="0"/>
                <a:cs typeface="Arial" charset="0"/>
              </a:rPr>
              <a:t>Chuột sống ở hộp</a:t>
            </a:r>
          </a:p>
        </p:txBody>
      </p:sp>
      <p:sp>
        <p:nvSpPr>
          <p:cNvPr id="299087" name="Text Box 79"/>
          <p:cNvSpPr txBox="1">
            <a:spLocks noChangeArrowheads="1"/>
          </p:cNvSpPr>
          <p:nvPr/>
        </p:nvSpPr>
        <p:spPr bwMode="auto">
          <a:xfrm>
            <a:off x="2408238" y="60325"/>
            <a:ext cx="264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none">
                <a:solidFill>
                  <a:srgbClr val="3333FF"/>
                </a:solidFill>
                <a:latin typeface="Arial" charset="0"/>
                <a:cs typeface="Arial" charset="0"/>
              </a:rPr>
              <a:t> Những yếu tố đã có</a:t>
            </a:r>
          </a:p>
        </p:txBody>
      </p:sp>
      <p:sp>
        <p:nvSpPr>
          <p:cNvPr id="299088" name="Text Box 80"/>
          <p:cNvSpPr txBox="1">
            <a:spLocks noChangeArrowheads="1"/>
          </p:cNvSpPr>
          <p:nvPr/>
        </p:nvSpPr>
        <p:spPr bwMode="auto">
          <a:xfrm>
            <a:off x="5702300" y="873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none">
                <a:solidFill>
                  <a:srgbClr val="3333FF"/>
                </a:solidFill>
                <a:latin typeface="Arial" charset="0"/>
                <a:cs typeface="Arial" charset="0"/>
              </a:rPr>
              <a:t>Yếu tố thiếu</a:t>
            </a:r>
          </a:p>
        </p:txBody>
      </p:sp>
      <p:sp>
        <p:nvSpPr>
          <p:cNvPr id="299089" name="AutoShape 81"/>
          <p:cNvSpPr>
            <a:spLocks noChangeArrowheads="1"/>
          </p:cNvSpPr>
          <p:nvPr/>
        </p:nvSpPr>
        <p:spPr bwMode="auto">
          <a:xfrm>
            <a:off x="5334000" y="2438400"/>
            <a:ext cx="3505200" cy="2286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 u="none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US" sz="2400" b="1" i="1" u="none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400" b="1" i="1" u="none">
                <a:solidFill>
                  <a:srgbClr val="FF0000"/>
                </a:solidFill>
                <a:latin typeface="Arial" charset="0"/>
              </a:rPr>
              <a:t>          NHÓM 2- 1 phút</a:t>
            </a:r>
          </a:p>
        </p:txBody>
      </p:sp>
      <p:pic>
        <p:nvPicPr>
          <p:cNvPr id="299090" name="Picture 8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4384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9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99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9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9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9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9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9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9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9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9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68" grpId="0" animBg="1"/>
      <p:bldP spid="299069" grpId="0" animBg="1"/>
      <p:bldP spid="299070" grpId="0" animBg="1"/>
      <p:bldP spid="299071" grpId="0" animBg="1"/>
      <p:bldP spid="299067" grpId="0" animBg="1"/>
      <p:bldP spid="2990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822325" y="1562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u="none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1447800" y="52578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152400" y="1828800"/>
            <a:ext cx="8991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/>
              <a:t> </a:t>
            </a:r>
            <a:r>
              <a:rPr lang="en-US" sz="3600" b="1"/>
              <a:t>Câu 1</a:t>
            </a:r>
            <a:r>
              <a:rPr lang="en-US" sz="3600" b="1" u="none"/>
              <a:t>:  Hoàn thành sơ đồ sự trao đổi  thức ăn ở thực vật.</a:t>
            </a:r>
          </a:p>
          <a:p>
            <a:pPr>
              <a:spcBef>
                <a:spcPct val="50000"/>
              </a:spcBef>
            </a:pPr>
            <a:endParaRPr lang="en-US" sz="3600" b="1" u="none">
              <a:latin typeface="VNI-Times" pitchFamily="2" charset="0"/>
            </a:endParaRPr>
          </a:p>
        </p:txBody>
      </p:sp>
      <p:sp>
        <p:nvSpPr>
          <p:cNvPr id="107542" name="WordArt 22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19050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745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BÀI CŨ:</a:t>
            </a: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1600200" y="990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  </a:t>
            </a:r>
            <a:r>
              <a:rPr lang="en-US" sz="3200" b="1" u="none">
                <a:solidFill>
                  <a:srgbClr val="0000FF"/>
                </a:solidFill>
              </a:rPr>
              <a:t>Trao đổi chất ở thực vật.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AutoShape 2" descr="Water droplets"/>
          <p:cNvSpPr>
            <a:spLocks noChangeArrowheads="1"/>
          </p:cNvSpPr>
          <p:nvPr/>
        </p:nvSpPr>
        <p:spPr bwMode="auto">
          <a:xfrm>
            <a:off x="228600" y="3124200"/>
            <a:ext cx="8610600" cy="1828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u="none">
                <a:solidFill>
                  <a:srgbClr val="CC0066"/>
                </a:solidFill>
              </a:rPr>
              <a:t>Trả lời đúng</a:t>
            </a:r>
          </a:p>
          <a:p>
            <a:pPr algn="ctr"/>
            <a:r>
              <a:rPr lang="en-US" sz="4000" b="1" u="none">
                <a:solidFill>
                  <a:srgbClr val="CC0066"/>
                </a:solidFill>
              </a:rPr>
              <a:t> sẽ được tặng một bông hoa học tập.</a:t>
            </a: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1600200" y="990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CC0066"/>
                </a:solidFill>
              </a:rPr>
              <a:t>Hoạt động 2</a:t>
            </a:r>
            <a:r>
              <a:rPr lang="en-US" sz="4400" b="1" u="none">
                <a:solidFill>
                  <a:srgbClr val="CC0066"/>
                </a:solidFill>
              </a:rPr>
              <a:t>:  Dự đoán kết quả</a:t>
            </a:r>
          </a:p>
        </p:txBody>
      </p:sp>
      <p:grpSp>
        <p:nvGrpSpPr>
          <p:cNvPr id="305158" name="Group 6"/>
          <p:cNvGrpSpPr>
            <a:grpSpLocks/>
          </p:cNvGrpSpPr>
          <p:nvPr/>
        </p:nvGrpSpPr>
        <p:grpSpPr bwMode="auto">
          <a:xfrm rot="5400000">
            <a:off x="88107" y="-88107"/>
            <a:ext cx="1625600" cy="1801813"/>
            <a:chOff x="2794" y="2160"/>
            <a:chExt cx="1154" cy="1279"/>
          </a:xfrm>
        </p:grpSpPr>
        <p:sp>
          <p:nvSpPr>
            <p:cNvPr id="30515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0" name="Freeform 8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1" name="Freeform 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2" name="Freeform 10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3" name="Freeform 11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4" name="Freeform 12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5" name="Freeform 13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6" name="Freeform 14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7" name="Freeform 15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8" name="Freeform 16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9" name="Freeform 1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0" name="Freeform 18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1" name="Freeform 19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2" name="Freeform 20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3" name="Freeform 21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4" name="Freeform 22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5" name="Freeform 23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6" name="Freeform 24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7" name="Freeform 2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8" name="Freeform 26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9" name="Freeform 27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0" name="Freeform 28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1" name="Freeform 29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2" name="Freeform 30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3" name="Freeform 31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4" name="Freeform 32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5" name="Freeform 3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6" name="Freeform 34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7" name="Freeform 35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8" name="Freeform 36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9" name="Freeform 37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0" name="Freeform 38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1" name="Freeform 39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2" name="Freeform 40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3" name="Freeform 41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4" name="Freeform 42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5" name="Freeform 43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6" name="Freeform 44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7" name="Freeform 45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8" name="Freeform 46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9" name="Freeform 47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0" name="Freeform 48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1" name="Freeform 49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2" name="Freeform 50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3" name="Freeform 51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4" name="Freeform 52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5" name="Freeform 53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6" name="Freeform 54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7" name="Freeform 55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8" name="Freeform 56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9" name="Freeform 57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0" name="Freeform 58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1" name="Freeform 59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2" name="Freeform 60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3" name="Freeform 61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4" name="Freeform 62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5" name="Freeform 63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6" name="Freeform 64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7" name="Freeform 65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8" name="Freeform 66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9" name="Freeform 67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0" name="Freeform 68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1" name="Freeform 69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2" name="Freeform 70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3" name="Freeform 71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4" name="Freeform 72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5" name="Freeform 73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6" name="Freeform 7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7" name="Freeform 75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8" name="Freeform 76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9" name="Freeform 77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0" name="Freeform 78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1" name="Freeform 79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2" name="Freeform 80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3" name="Freeform 81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4" name="Freeform 82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5" name="Freeform 83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6" name="Freeform 84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7" name="Freeform 85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8" name="Freeform 86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9" name="Freeform 87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0" name="Freeform 88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1" name="Freeform 89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2" name="Freeform 90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3" name="Freeform 91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4" name="Freeform 92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5" name="Freeform 93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6" name="Freeform 94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7" name="Freeform 95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8" name="Freeform 96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9" name="Freeform 97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0" name="Freeform 98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1" name="Freeform 99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2" name="Freeform 100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3" name="Freeform 101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4" name="Freeform 102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5" name="Freeform 103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6" name="Freeform 104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7" name="Freeform 105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8" name="Freeform 106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9" name="Freeform 107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0" name="Freeform 108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1" name="Freeform 109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2" name="Freeform 110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3" name="Freeform 111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4" name="Freeform 112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5" name="Freeform 113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6" name="Freeform 114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7" name="Freeform 115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8" name="Freeform 116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9" name="Freeform 117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0" name="Freeform 118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1" name="Freeform 119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2" name="Freeform 120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3" name="Freeform 121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4" name="Freeform 122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5" name="Freeform 123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6" name="Freeform 124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7" name="Freeform 125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8" name="Freeform 126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9" name="Freeform 127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0" name="Freeform 128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1" name="Freeform 129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2" name="Freeform 130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3" name="Freeform 131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4" name="Freeform 132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5" name="Freeform 133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6" name="Freeform 134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7" name="Freeform 135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8" name="Freeform 136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9" name="Freeform 137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90" name="Freeform 138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91" name="Freeform 139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92" name="Freeform 140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93" name="Freeform 141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94" name="Freeform 142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95" name="Freeform 143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96" name="Freeform 144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97" name="Freeform 145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98" name="Freeform 146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5299" name="Group 147"/>
          <p:cNvGrpSpPr>
            <a:grpSpLocks/>
          </p:cNvGrpSpPr>
          <p:nvPr/>
        </p:nvGrpSpPr>
        <p:grpSpPr bwMode="auto">
          <a:xfrm rot="16200000">
            <a:off x="7506494" y="5144294"/>
            <a:ext cx="1625600" cy="1801812"/>
            <a:chOff x="2794" y="2160"/>
            <a:chExt cx="1154" cy="1279"/>
          </a:xfrm>
        </p:grpSpPr>
        <p:sp>
          <p:nvSpPr>
            <p:cNvPr id="305300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01" name="Freeform 149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02" name="Freeform 150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03" name="Freeform 151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04" name="Freeform 152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05" name="Freeform 153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06" name="Freeform 154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07" name="Freeform 155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08" name="Freeform 156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09" name="Freeform 157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0" name="Freeform 158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1" name="Freeform 159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2" name="Freeform 160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3" name="Freeform 161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4" name="Freeform 162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5" name="Freeform 163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6" name="Freeform 164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7" name="Freeform 165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8" name="Freeform 166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9" name="Freeform 167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0" name="Freeform 168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1" name="Freeform 169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2" name="Freeform 170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3" name="Freeform 171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4" name="Freeform 172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5" name="Freeform 173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6" name="Freeform 174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7" name="Freeform 175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8" name="Freeform 176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9" name="Freeform 177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0" name="Freeform 178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1" name="Freeform 179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2" name="Freeform 180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3" name="Freeform 181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4" name="Freeform 182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5" name="Freeform 183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6" name="Freeform 184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7" name="Freeform 185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8" name="Freeform 186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9" name="Freeform 187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0" name="Freeform 188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1" name="Freeform 189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2" name="Freeform 190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3" name="Freeform 191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4" name="Freeform 192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5" name="Freeform 193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6" name="Freeform 194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7" name="Freeform 195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8" name="Freeform 196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9" name="Freeform 197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0" name="Freeform 198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1" name="Freeform 199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2" name="Freeform 200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3" name="Freeform 201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4" name="Freeform 202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5" name="Freeform 203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6" name="Freeform 204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7" name="Freeform 205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8" name="Freeform 206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9" name="Freeform 207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0" name="Freeform 208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1" name="Freeform 209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2" name="Freeform 210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3" name="Freeform 211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4" name="Freeform 212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5" name="Freeform 213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6" name="Freeform 214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7" name="Freeform 215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8" name="Freeform 216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9" name="Freeform 217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0" name="Freeform 218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1" name="Freeform 219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2" name="Freeform 220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3" name="Freeform 221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4" name="Freeform 222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5" name="Freeform 223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6" name="Freeform 224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7" name="Freeform 225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8" name="Freeform 226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9" name="Freeform 227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0" name="Freeform 228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1" name="Freeform 229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2" name="Freeform 230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3" name="Freeform 231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4" name="Freeform 232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5" name="Freeform 233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6" name="Freeform 234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7" name="Freeform 235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8" name="Freeform 236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9" name="Freeform 237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0" name="Freeform 238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1" name="Freeform 239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2" name="Freeform 240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3" name="Freeform 241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4" name="Freeform 242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5" name="Freeform 243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6" name="Freeform 244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7" name="Freeform 245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8" name="Freeform 246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9" name="Freeform 247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0" name="Freeform 248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1" name="Freeform 249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2" name="Freeform 250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3" name="Freeform 251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4" name="Freeform 252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5" name="Freeform 253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6" name="Freeform 254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7" name="Freeform 255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8" name="Freeform 256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9" name="Freeform 257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0" name="Freeform 258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1" name="Freeform 259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2" name="Freeform 260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3" name="Freeform 261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4" name="Freeform 262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5" name="Freeform 263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6" name="Freeform 264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7" name="Freeform 265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8" name="Freeform 266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9" name="Freeform 267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0" name="Freeform 268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1" name="Freeform 269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2" name="Freeform 270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3" name="Freeform 271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4" name="Freeform 272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5" name="Freeform 273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6" name="Freeform 274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7" name="Freeform 275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8" name="Freeform 276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9" name="Freeform 277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0" name="Freeform 278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1" name="Freeform 279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2" name="Freeform 280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3" name="Freeform 281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4" name="Freeform 282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5" name="Freeform 283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6" name="Freeform 284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7" name="Freeform 285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8" name="Freeform 286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9" name="Freeform 287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5441" name="Text Box 289"/>
          <p:cNvSpPr txBox="1">
            <a:spLocks noChangeArrowheads="1"/>
          </p:cNvSpPr>
          <p:nvPr/>
        </p:nvSpPr>
        <p:spPr bwMode="auto">
          <a:xfrm>
            <a:off x="0" y="2209800"/>
            <a:ext cx="937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none"/>
              <a:t>2.Con chuột nào sẽ chết trước tiên? Vì sao?</a:t>
            </a:r>
          </a:p>
        </p:txBody>
      </p:sp>
      <p:pic>
        <p:nvPicPr>
          <p:cNvPr id="305443" name="Picture 291" descr="Asian li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41850"/>
            <a:ext cx="2362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444" name="Picture 292" descr="Asian li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1914">
            <a:off x="5181600" y="4876800"/>
            <a:ext cx="2362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130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91339"/>
        </p:xfrm>
        <a:graphic>
          <a:graphicData uri="http://schemas.openxmlformats.org/drawingml/2006/table">
            <a:tbl>
              <a:tblPr/>
              <a:tblGrid>
                <a:gridCol w="2322513"/>
                <a:gridCol w="3240087"/>
                <a:gridCol w="3429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4167" name="Text Box 39"/>
          <p:cNvSpPr txBox="1">
            <a:spLocks noChangeArrowheads="1"/>
          </p:cNvSpPr>
          <p:nvPr/>
        </p:nvSpPr>
        <p:spPr bwMode="auto">
          <a:xfrm>
            <a:off x="2413000" y="7254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304168" name="Text Box 40"/>
          <p:cNvSpPr txBox="1">
            <a:spLocks noChangeArrowheads="1"/>
          </p:cNvSpPr>
          <p:nvPr/>
        </p:nvSpPr>
        <p:spPr bwMode="auto">
          <a:xfrm>
            <a:off x="5695950" y="725488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304169" name="Text Box 41"/>
          <p:cNvSpPr txBox="1">
            <a:spLocks noChangeArrowheads="1"/>
          </p:cNvSpPr>
          <p:nvPr/>
        </p:nvSpPr>
        <p:spPr bwMode="auto">
          <a:xfrm>
            <a:off x="2362200" y="1868488"/>
            <a:ext cx="3260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304170" name="Text Box 42"/>
          <p:cNvSpPr txBox="1">
            <a:spLocks noChangeArrowheads="1"/>
          </p:cNvSpPr>
          <p:nvPr/>
        </p:nvSpPr>
        <p:spPr bwMode="auto">
          <a:xfrm>
            <a:off x="5840413" y="19446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Nước</a:t>
            </a:r>
          </a:p>
        </p:txBody>
      </p:sp>
      <p:sp>
        <p:nvSpPr>
          <p:cNvPr id="304171" name="Text Box 43"/>
          <p:cNvSpPr txBox="1">
            <a:spLocks noChangeArrowheads="1"/>
          </p:cNvSpPr>
          <p:nvPr/>
        </p:nvSpPr>
        <p:spPr bwMode="auto">
          <a:xfrm>
            <a:off x="2362200" y="3127375"/>
            <a:ext cx="290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khí, thức ăn</a:t>
            </a:r>
          </a:p>
        </p:txBody>
      </p:sp>
      <p:sp>
        <p:nvSpPr>
          <p:cNvPr id="304172" name="Text Box 44"/>
          <p:cNvSpPr txBox="1">
            <a:spLocks noChangeArrowheads="1"/>
          </p:cNvSpPr>
          <p:nvPr/>
        </p:nvSpPr>
        <p:spPr bwMode="auto">
          <a:xfrm>
            <a:off x="2454275" y="4343400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304173" name="Text Box 45"/>
          <p:cNvSpPr txBox="1">
            <a:spLocks noChangeArrowheads="1"/>
          </p:cNvSpPr>
          <p:nvPr/>
        </p:nvSpPr>
        <p:spPr bwMode="auto">
          <a:xfrm>
            <a:off x="5638800" y="4535488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304180" name="Text Box 52"/>
          <p:cNvSpPr txBox="1">
            <a:spLocks noChangeArrowheads="1"/>
          </p:cNvSpPr>
          <p:nvPr/>
        </p:nvSpPr>
        <p:spPr bwMode="auto">
          <a:xfrm>
            <a:off x="2454275" y="56022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Nước,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304181" name="Text Box 53"/>
          <p:cNvSpPr txBox="1">
            <a:spLocks noChangeArrowheads="1"/>
          </p:cNvSpPr>
          <p:nvPr/>
        </p:nvSpPr>
        <p:spPr bwMode="auto">
          <a:xfrm>
            <a:off x="5662613" y="5754688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Ánh sáng</a:t>
            </a:r>
          </a:p>
        </p:txBody>
      </p:sp>
      <p:sp>
        <p:nvSpPr>
          <p:cNvPr id="304182" name="Line 54"/>
          <p:cNvSpPr>
            <a:spLocks noChangeShapeType="1"/>
          </p:cNvSpPr>
          <p:nvPr/>
        </p:nvSpPr>
        <p:spPr bwMode="auto">
          <a:xfrm>
            <a:off x="7620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84" name="Rectangle 56"/>
          <p:cNvSpPr>
            <a:spLocks noChangeArrowheads="1"/>
          </p:cNvSpPr>
          <p:nvPr/>
        </p:nvSpPr>
        <p:spPr bwMode="auto">
          <a:xfrm>
            <a:off x="7620000" y="1752600"/>
            <a:ext cx="1371600" cy="1295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/>
              <a:t>Sẽ chết</a:t>
            </a:r>
          </a:p>
        </p:txBody>
      </p:sp>
      <p:sp>
        <p:nvSpPr>
          <p:cNvPr id="304185" name="Rectangle 57"/>
          <p:cNvSpPr>
            <a:spLocks noChangeArrowheads="1"/>
          </p:cNvSpPr>
          <p:nvPr/>
        </p:nvSpPr>
        <p:spPr bwMode="auto">
          <a:xfrm>
            <a:off x="7620000" y="2971800"/>
            <a:ext cx="13716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>
                <a:solidFill>
                  <a:srgbClr val="FF3399"/>
                </a:solidFill>
              </a:rPr>
              <a:t>Sống</a:t>
            </a:r>
          </a:p>
        </p:txBody>
      </p:sp>
      <p:sp>
        <p:nvSpPr>
          <p:cNvPr id="304186" name="Rectangle 58"/>
          <p:cNvSpPr>
            <a:spLocks noChangeArrowheads="1"/>
          </p:cNvSpPr>
          <p:nvPr/>
        </p:nvSpPr>
        <p:spPr bwMode="auto">
          <a:xfrm>
            <a:off x="7620000" y="4191000"/>
            <a:ext cx="1371600" cy="1295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/>
              <a:t>Sẽ chết</a:t>
            </a:r>
          </a:p>
        </p:txBody>
      </p:sp>
      <p:sp>
        <p:nvSpPr>
          <p:cNvPr id="304187" name="Rectangle 59"/>
          <p:cNvSpPr>
            <a:spLocks noChangeArrowheads="1"/>
          </p:cNvSpPr>
          <p:nvPr/>
        </p:nvSpPr>
        <p:spPr bwMode="auto">
          <a:xfrm>
            <a:off x="7620000" y="5486400"/>
            <a:ext cx="13716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>
                <a:solidFill>
                  <a:srgbClr val="FF3399"/>
                </a:solidFill>
              </a:rPr>
              <a:t>Sống</a:t>
            </a:r>
          </a:p>
        </p:txBody>
      </p:sp>
      <p:sp>
        <p:nvSpPr>
          <p:cNvPr id="304188" name="Rectangle 60"/>
          <p:cNvSpPr>
            <a:spLocks noChangeArrowheads="1"/>
          </p:cNvSpPr>
          <p:nvPr/>
        </p:nvSpPr>
        <p:spPr bwMode="auto">
          <a:xfrm>
            <a:off x="7620000" y="6096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/>
              <a:t> </a:t>
            </a:r>
          </a:p>
        </p:txBody>
      </p:sp>
      <p:sp>
        <p:nvSpPr>
          <p:cNvPr id="304189" name="Rectangle 61"/>
          <p:cNvSpPr>
            <a:spLocks noChangeArrowheads="1"/>
          </p:cNvSpPr>
          <p:nvPr/>
        </p:nvSpPr>
        <p:spPr bwMode="auto">
          <a:xfrm>
            <a:off x="7620000" y="609600"/>
            <a:ext cx="1371600" cy="1143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/>
              <a:t>Sẽ chết</a:t>
            </a:r>
          </a:p>
        </p:txBody>
      </p:sp>
      <p:sp>
        <p:nvSpPr>
          <p:cNvPr id="304190" name="Rectangle 62"/>
          <p:cNvSpPr>
            <a:spLocks noChangeArrowheads="1"/>
          </p:cNvSpPr>
          <p:nvPr/>
        </p:nvSpPr>
        <p:spPr bwMode="auto">
          <a:xfrm>
            <a:off x="7620000" y="1752600"/>
            <a:ext cx="1371600" cy="1295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Chết sau </a:t>
            </a:r>
          </a:p>
          <a:p>
            <a:pPr algn="ctr"/>
            <a:r>
              <a:rPr lang="en-US" sz="2400" b="1" u="none"/>
              <a:t>con chuột</a:t>
            </a:r>
          </a:p>
          <a:p>
            <a:pPr algn="ctr"/>
            <a:r>
              <a:rPr lang="en-US" sz="2400" b="1" u="none"/>
              <a:t> số 4</a:t>
            </a:r>
          </a:p>
        </p:txBody>
      </p:sp>
      <p:sp>
        <p:nvSpPr>
          <p:cNvPr id="304191" name="Rectangle 63"/>
          <p:cNvSpPr>
            <a:spLocks noChangeArrowheads="1"/>
          </p:cNvSpPr>
          <p:nvPr/>
        </p:nvSpPr>
        <p:spPr bwMode="auto">
          <a:xfrm>
            <a:off x="7620000" y="2971800"/>
            <a:ext cx="13716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3399"/>
                </a:solidFill>
              </a:rPr>
              <a:t>Sống bình</a:t>
            </a:r>
          </a:p>
          <a:p>
            <a:pPr algn="ctr"/>
            <a:r>
              <a:rPr lang="en-US" sz="2400" b="1" u="none">
                <a:solidFill>
                  <a:srgbClr val="FF3399"/>
                </a:solidFill>
              </a:rPr>
              <a:t> thường</a:t>
            </a:r>
          </a:p>
        </p:txBody>
      </p:sp>
      <p:sp>
        <p:nvSpPr>
          <p:cNvPr id="304192" name="Rectangle 64"/>
          <p:cNvSpPr>
            <a:spLocks noChangeArrowheads="1"/>
          </p:cNvSpPr>
          <p:nvPr/>
        </p:nvSpPr>
        <p:spPr bwMode="auto">
          <a:xfrm>
            <a:off x="7620000" y="4191000"/>
            <a:ext cx="1371600" cy="1295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Sẽ chết </a:t>
            </a:r>
          </a:p>
          <a:p>
            <a:pPr algn="ctr"/>
            <a:r>
              <a:rPr lang="en-US" sz="2400" b="1" u="none"/>
              <a:t>trước tiên</a:t>
            </a:r>
          </a:p>
        </p:txBody>
      </p:sp>
      <p:sp>
        <p:nvSpPr>
          <p:cNvPr id="304193" name="Rectangle 65"/>
          <p:cNvSpPr>
            <a:spLocks noChangeArrowheads="1"/>
          </p:cNvSpPr>
          <p:nvPr/>
        </p:nvSpPr>
        <p:spPr bwMode="auto">
          <a:xfrm>
            <a:off x="7620000" y="5486400"/>
            <a:ext cx="13716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FF3399"/>
                </a:solidFill>
              </a:rPr>
              <a:t>Sống không </a:t>
            </a:r>
          </a:p>
          <a:p>
            <a:pPr algn="ctr"/>
            <a:r>
              <a:rPr lang="en-US" sz="2000" b="1" u="none">
                <a:solidFill>
                  <a:srgbClr val="FF3399"/>
                </a:solidFill>
              </a:rPr>
              <a:t>khỏe mạnh</a:t>
            </a:r>
          </a:p>
        </p:txBody>
      </p:sp>
      <p:sp>
        <p:nvSpPr>
          <p:cNvPr id="304194" name="Rectangle 66"/>
          <p:cNvSpPr>
            <a:spLocks noChangeArrowheads="1"/>
          </p:cNvSpPr>
          <p:nvPr/>
        </p:nvSpPr>
        <p:spPr bwMode="auto">
          <a:xfrm>
            <a:off x="7620000" y="609600"/>
            <a:ext cx="1371600" cy="1143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Chết sau</a:t>
            </a:r>
          </a:p>
          <a:p>
            <a:pPr algn="ctr"/>
            <a:r>
              <a:rPr lang="en-US" sz="2400" b="1" u="none"/>
              <a:t> con chuột</a:t>
            </a:r>
          </a:p>
          <a:p>
            <a:pPr algn="ctr"/>
            <a:r>
              <a:rPr lang="en-US" sz="2400" b="1" u="none"/>
              <a:t> số 4 và 2</a:t>
            </a:r>
            <a:endParaRPr lang="en-US" sz="3200" b="1" u="none"/>
          </a:p>
        </p:txBody>
      </p:sp>
      <p:pic>
        <p:nvPicPr>
          <p:cNvPr id="304195" name="Picture 67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2209800" cy="1295400"/>
          </a:xfrm>
          <a:prstGeom prst="rect">
            <a:avLst/>
          </a:prstGeom>
          <a:noFill/>
        </p:spPr>
      </p:pic>
      <p:pic>
        <p:nvPicPr>
          <p:cNvPr id="304196" name="Picture 68" descr="Picture4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76200" y="685800"/>
            <a:ext cx="2209800" cy="1066800"/>
          </a:xfrm>
          <a:prstGeom prst="rect">
            <a:avLst/>
          </a:prstGeom>
          <a:noFill/>
        </p:spPr>
      </p:pic>
      <p:sp>
        <p:nvSpPr>
          <p:cNvPr id="304197" name="Oval 69"/>
          <p:cNvSpPr>
            <a:spLocks noChangeArrowheads="1"/>
          </p:cNvSpPr>
          <p:nvPr/>
        </p:nvSpPr>
        <p:spPr bwMode="auto">
          <a:xfrm>
            <a:off x="0" y="5334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1</a:t>
            </a:r>
          </a:p>
        </p:txBody>
      </p:sp>
      <p:sp>
        <p:nvSpPr>
          <p:cNvPr id="304198" name="Oval 70"/>
          <p:cNvSpPr>
            <a:spLocks noChangeArrowheads="1"/>
          </p:cNvSpPr>
          <p:nvPr/>
        </p:nvSpPr>
        <p:spPr bwMode="auto">
          <a:xfrm>
            <a:off x="0" y="18288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2</a:t>
            </a:r>
          </a:p>
        </p:txBody>
      </p:sp>
      <p:pic>
        <p:nvPicPr>
          <p:cNvPr id="304199" name="Picture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71800"/>
            <a:ext cx="2209800" cy="1219200"/>
          </a:xfrm>
          <a:prstGeom prst="rect">
            <a:avLst/>
          </a:prstGeom>
          <a:noFill/>
        </p:spPr>
      </p:pic>
      <p:sp>
        <p:nvSpPr>
          <p:cNvPr id="304200" name="Oval 72"/>
          <p:cNvSpPr>
            <a:spLocks noChangeArrowheads="1"/>
          </p:cNvSpPr>
          <p:nvPr/>
        </p:nvSpPr>
        <p:spPr bwMode="auto">
          <a:xfrm>
            <a:off x="0" y="30480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3</a:t>
            </a:r>
          </a:p>
        </p:txBody>
      </p:sp>
      <p:pic>
        <p:nvPicPr>
          <p:cNvPr id="304201" name="Picture 73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2286000" cy="1295400"/>
          </a:xfrm>
          <a:prstGeom prst="rect">
            <a:avLst/>
          </a:prstGeom>
          <a:noFill/>
        </p:spPr>
      </p:pic>
      <p:sp>
        <p:nvSpPr>
          <p:cNvPr id="304202" name="Oval 74"/>
          <p:cNvSpPr>
            <a:spLocks noChangeArrowheads="1"/>
          </p:cNvSpPr>
          <p:nvPr/>
        </p:nvSpPr>
        <p:spPr bwMode="auto">
          <a:xfrm>
            <a:off x="0" y="41910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4</a:t>
            </a:r>
          </a:p>
        </p:txBody>
      </p:sp>
      <p:pic>
        <p:nvPicPr>
          <p:cNvPr id="304203" name="Picture 75" descr="Picture2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0" y="5562600"/>
            <a:ext cx="2286000" cy="1295400"/>
          </a:xfrm>
          <a:prstGeom prst="rect">
            <a:avLst/>
          </a:prstGeom>
          <a:noFill/>
        </p:spPr>
      </p:pic>
      <p:sp>
        <p:nvSpPr>
          <p:cNvPr id="304204" name="Oval 76"/>
          <p:cNvSpPr>
            <a:spLocks noChangeArrowheads="1"/>
          </p:cNvSpPr>
          <p:nvPr/>
        </p:nvSpPr>
        <p:spPr bwMode="auto">
          <a:xfrm>
            <a:off x="0" y="54864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5</a:t>
            </a:r>
          </a:p>
        </p:txBody>
      </p:sp>
      <p:sp>
        <p:nvSpPr>
          <p:cNvPr id="304205" name="Text Box 77"/>
          <p:cNvSpPr txBox="1">
            <a:spLocks noChangeArrowheads="1"/>
          </p:cNvSpPr>
          <p:nvPr/>
        </p:nvSpPr>
        <p:spPr bwMode="auto">
          <a:xfrm>
            <a:off x="152400" y="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1" u="none">
                <a:solidFill>
                  <a:srgbClr val="0000FF"/>
                </a:solidFill>
                <a:latin typeface="Arial" charset="0"/>
                <a:cs typeface="Arial" charset="0"/>
              </a:rPr>
              <a:t>Chuột sống ở hộp</a:t>
            </a:r>
          </a:p>
        </p:txBody>
      </p:sp>
      <p:sp>
        <p:nvSpPr>
          <p:cNvPr id="304208" name="Text Box 80"/>
          <p:cNvSpPr txBox="1">
            <a:spLocks noChangeArrowheads="1"/>
          </p:cNvSpPr>
          <p:nvPr/>
        </p:nvSpPr>
        <p:spPr bwMode="auto">
          <a:xfrm>
            <a:off x="2408238" y="60325"/>
            <a:ext cx="264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none">
                <a:solidFill>
                  <a:srgbClr val="3333FF"/>
                </a:solidFill>
                <a:latin typeface="Arial" charset="0"/>
                <a:cs typeface="Arial" charset="0"/>
              </a:rPr>
              <a:t> Những yếu tố đã có</a:t>
            </a:r>
          </a:p>
        </p:txBody>
      </p:sp>
      <p:sp>
        <p:nvSpPr>
          <p:cNvPr id="304209" name="Text Box 81"/>
          <p:cNvSpPr txBox="1">
            <a:spLocks noChangeArrowheads="1"/>
          </p:cNvSpPr>
          <p:nvPr/>
        </p:nvSpPr>
        <p:spPr bwMode="auto">
          <a:xfrm>
            <a:off x="5702300" y="873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none">
                <a:solidFill>
                  <a:srgbClr val="3333FF"/>
                </a:solidFill>
                <a:latin typeface="Arial" charset="0"/>
                <a:cs typeface="Arial" charset="0"/>
              </a:rPr>
              <a:t>Yếu tố thiếu</a:t>
            </a:r>
          </a:p>
        </p:txBody>
      </p:sp>
      <p:sp>
        <p:nvSpPr>
          <p:cNvPr id="304221" name="Rectangle 93"/>
          <p:cNvSpPr>
            <a:spLocks noChangeArrowheads="1"/>
          </p:cNvSpPr>
          <p:nvPr/>
        </p:nvSpPr>
        <p:spPr bwMode="auto">
          <a:xfrm>
            <a:off x="7620000" y="0"/>
            <a:ext cx="1371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220" name="Rectangle 92"/>
          <p:cNvSpPr>
            <a:spLocks noChangeArrowheads="1"/>
          </p:cNvSpPr>
          <p:nvPr/>
        </p:nvSpPr>
        <p:spPr bwMode="auto">
          <a:xfrm>
            <a:off x="7620000" y="0"/>
            <a:ext cx="1371600" cy="609600"/>
          </a:xfrm>
          <a:prstGeom prst="rect">
            <a:avLst/>
          </a:prstGeom>
          <a:solidFill>
            <a:srgbClr val="FFCCFF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33FF"/>
                </a:solidFill>
              </a:rPr>
              <a:t>Dự đoán </a:t>
            </a:r>
          </a:p>
          <a:p>
            <a:pPr algn="ctr"/>
            <a:r>
              <a:rPr lang="en-US" sz="2000" b="1" u="none">
                <a:solidFill>
                  <a:srgbClr val="3333FF"/>
                </a:solidFill>
              </a:rPr>
              <a:t>kết quả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0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4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4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90" grpId="0" animBg="1"/>
      <p:bldP spid="304191" grpId="0" animBg="1"/>
      <p:bldP spid="304192" grpId="0" animBg="1"/>
      <p:bldP spid="304193" grpId="0" animBg="1"/>
      <p:bldP spid="3041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346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91339"/>
        </p:xfrm>
        <a:graphic>
          <a:graphicData uri="http://schemas.openxmlformats.org/drawingml/2006/table">
            <a:tbl>
              <a:tblPr/>
              <a:tblGrid>
                <a:gridCol w="2322513"/>
                <a:gridCol w="3240087"/>
                <a:gridCol w="3429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152400" y="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1" u="none">
                <a:solidFill>
                  <a:srgbClr val="0000FF"/>
                </a:solidFill>
                <a:latin typeface="Arial" charset="0"/>
                <a:cs typeface="Arial" charset="0"/>
              </a:rPr>
              <a:t>Chuột sống ở hộp</a:t>
            </a:r>
          </a:p>
        </p:txBody>
      </p:sp>
      <p:sp>
        <p:nvSpPr>
          <p:cNvPr id="313383" name="Text Box 39"/>
          <p:cNvSpPr txBox="1">
            <a:spLocks noChangeArrowheads="1"/>
          </p:cNvSpPr>
          <p:nvPr/>
        </p:nvSpPr>
        <p:spPr bwMode="auto">
          <a:xfrm>
            <a:off x="2413000" y="7254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313384" name="Text Box 40"/>
          <p:cNvSpPr txBox="1">
            <a:spLocks noChangeArrowheads="1"/>
          </p:cNvSpPr>
          <p:nvPr/>
        </p:nvSpPr>
        <p:spPr bwMode="auto">
          <a:xfrm>
            <a:off x="5695950" y="725488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313385" name="Text Box 41"/>
          <p:cNvSpPr txBox="1">
            <a:spLocks noChangeArrowheads="1"/>
          </p:cNvSpPr>
          <p:nvPr/>
        </p:nvSpPr>
        <p:spPr bwMode="auto">
          <a:xfrm>
            <a:off x="2362200" y="1868488"/>
            <a:ext cx="3260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5840413" y="19446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Nước</a:t>
            </a:r>
          </a:p>
        </p:txBody>
      </p:sp>
      <p:sp>
        <p:nvSpPr>
          <p:cNvPr id="313387" name="Text Box 43"/>
          <p:cNvSpPr txBox="1">
            <a:spLocks noChangeArrowheads="1"/>
          </p:cNvSpPr>
          <p:nvPr/>
        </p:nvSpPr>
        <p:spPr bwMode="auto">
          <a:xfrm>
            <a:off x="2362200" y="3127375"/>
            <a:ext cx="290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không khí, thức ăn</a:t>
            </a:r>
          </a:p>
        </p:txBody>
      </p:sp>
      <p:sp>
        <p:nvSpPr>
          <p:cNvPr id="313388" name="Text Box 44"/>
          <p:cNvSpPr txBox="1">
            <a:spLocks noChangeArrowheads="1"/>
          </p:cNvSpPr>
          <p:nvPr/>
        </p:nvSpPr>
        <p:spPr bwMode="auto">
          <a:xfrm>
            <a:off x="2454275" y="4343400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Ánh sáng, nước, 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thức ăn</a:t>
            </a:r>
          </a:p>
        </p:txBody>
      </p:sp>
      <p:sp>
        <p:nvSpPr>
          <p:cNvPr id="313389" name="Text Box 45"/>
          <p:cNvSpPr txBox="1">
            <a:spLocks noChangeArrowheads="1"/>
          </p:cNvSpPr>
          <p:nvPr/>
        </p:nvSpPr>
        <p:spPr bwMode="auto">
          <a:xfrm>
            <a:off x="5638800" y="4535488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Không khí</a:t>
            </a:r>
          </a:p>
        </p:txBody>
      </p:sp>
      <p:sp>
        <p:nvSpPr>
          <p:cNvPr id="313396" name="Text Box 52"/>
          <p:cNvSpPr txBox="1">
            <a:spLocks noChangeArrowheads="1"/>
          </p:cNvSpPr>
          <p:nvPr/>
        </p:nvSpPr>
        <p:spPr bwMode="auto">
          <a:xfrm>
            <a:off x="2454275" y="5602288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Nước, không khí,</a:t>
            </a:r>
          </a:p>
          <a:p>
            <a:pPr eaLnBrk="0" hangingPunct="0"/>
            <a:r>
              <a:rPr 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 thức ăn</a:t>
            </a:r>
          </a:p>
        </p:txBody>
      </p:sp>
      <p:sp>
        <p:nvSpPr>
          <p:cNvPr id="313397" name="Text Box 53"/>
          <p:cNvSpPr txBox="1">
            <a:spLocks noChangeArrowheads="1"/>
          </p:cNvSpPr>
          <p:nvPr/>
        </p:nvSpPr>
        <p:spPr bwMode="auto">
          <a:xfrm>
            <a:off x="5662613" y="5754688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none">
                <a:solidFill>
                  <a:srgbClr val="800000"/>
                </a:solidFill>
                <a:latin typeface="Arial" charset="0"/>
                <a:cs typeface="Arial" charset="0"/>
              </a:rPr>
              <a:t>Ánh sáng</a:t>
            </a:r>
          </a:p>
        </p:txBody>
      </p:sp>
      <p:sp>
        <p:nvSpPr>
          <p:cNvPr id="313398" name="Line 54"/>
          <p:cNvSpPr>
            <a:spLocks noChangeShapeType="1"/>
          </p:cNvSpPr>
          <p:nvPr/>
        </p:nvSpPr>
        <p:spPr bwMode="auto">
          <a:xfrm>
            <a:off x="7620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400" name="Rectangle 56"/>
          <p:cNvSpPr>
            <a:spLocks noChangeArrowheads="1"/>
          </p:cNvSpPr>
          <p:nvPr/>
        </p:nvSpPr>
        <p:spPr bwMode="auto">
          <a:xfrm>
            <a:off x="7620000" y="1752600"/>
            <a:ext cx="1371600" cy="1295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Chết sau </a:t>
            </a:r>
          </a:p>
          <a:p>
            <a:pPr algn="ctr"/>
            <a:r>
              <a:rPr lang="en-US" sz="2400" b="1" u="none"/>
              <a:t>con chuột</a:t>
            </a:r>
          </a:p>
          <a:p>
            <a:pPr algn="ctr"/>
            <a:r>
              <a:rPr lang="en-US" sz="2400" b="1" u="none"/>
              <a:t> số 4</a:t>
            </a:r>
          </a:p>
        </p:txBody>
      </p:sp>
      <p:sp>
        <p:nvSpPr>
          <p:cNvPr id="313401" name="Rectangle 57"/>
          <p:cNvSpPr>
            <a:spLocks noChangeArrowheads="1"/>
          </p:cNvSpPr>
          <p:nvPr/>
        </p:nvSpPr>
        <p:spPr bwMode="auto">
          <a:xfrm>
            <a:off x="7620000" y="2971800"/>
            <a:ext cx="13716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3399"/>
                </a:solidFill>
              </a:rPr>
              <a:t>Sống bình</a:t>
            </a:r>
          </a:p>
          <a:p>
            <a:pPr algn="ctr"/>
            <a:r>
              <a:rPr lang="en-US" sz="2400" b="1" u="none">
                <a:solidFill>
                  <a:srgbClr val="FF3399"/>
                </a:solidFill>
              </a:rPr>
              <a:t> thường</a:t>
            </a:r>
          </a:p>
        </p:txBody>
      </p:sp>
      <p:sp>
        <p:nvSpPr>
          <p:cNvPr id="313402" name="Rectangle 58"/>
          <p:cNvSpPr>
            <a:spLocks noChangeArrowheads="1"/>
          </p:cNvSpPr>
          <p:nvPr/>
        </p:nvSpPr>
        <p:spPr bwMode="auto">
          <a:xfrm>
            <a:off x="7620000" y="4191000"/>
            <a:ext cx="1371600" cy="1295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Sẽ chết </a:t>
            </a:r>
          </a:p>
          <a:p>
            <a:pPr algn="ctr"/>
            <a:r>
              <a:rPr lang="en-US" sz="2400" b="1" u="none"/>
              <a:t>trước tiên</a:t>
            </a:r>
          </a:p>
        </p:txBody>
      </p:sp>
      <p:sp>
        <p:nvSpPr>
          <p:cNvPr id="313403" name="Rectangle 59"/>
          <p:cNvSpPr>
            <a:spLocks noChangeArrowheads="1"/>
          </p:cNvSpPr>
          <p:nvPr/>
        </p:nvSpPr>
        <p:spPr bwMode="auto">
          <a:xfrm>
            <a:off x="7620000" y="5486400"/>
            <a:ext cx="13716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FF3399"/>
                </a:solidFill>
              </a:rPr>
              <a:t>Sống không </a:t>
            </a:r>
          </a:p>
          <a:p>
            <a:pPr algn="ctr"/>
            <a:r>
              <a:rPr lang="en-US" sz="2000" b="1" u="none">
                <a:solidFill>
                  <a:srgbClr val="FF3399"/>
                </a:solidFill>
              </a:rPr>
              <a:t>khỏe mạnh</a:t>
            </a:r>
          </a:p>
        </p:txBody>
      </p:sp>
      <p:sp>
        <p:nvSpPr>
          <p:cNvPr id="313404" name="Rectangle 60"/>
          <p:cNvSpPr>
            <a:spLocks noChangeArrowheads="1"/>
          </p:cNvSpPr>
          <p:nvPr/>
        </p:nvSpPr>
        <p:spPr bwMode="auto">
          <a:xfrm>
            <a:off x="7620000" y="6096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/>
              <a:t> </a:t>
            </a:r>
          </a:p>
        </p:txBody>
      </p:sp>
      <p:sp>
        <p:nvSpPr>
          <p:cNvPr id="313405" name="Rectangle 61"/>
          <p:cNvSpPr>
            <a:spLocks noChangeArrowheads="1"/>
          </p:cNvSpPr>
          <p:nvPr/>
        </p:nvSpPr>
        <p:spPr bwMode="auto">
          <a:xfrm>
            <a:off x="7620000" y="609600"/>
            <a:ext cx="1371600" cy="1143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Chết sau</a:t>
            </a:r>
          </a:p>
          <a:p>
            <a:pPr algn="ctr"/>
            <a:r>
              <a:rPr lang="en-US" sz="2400" b="1" u="none"/>
              <a:t> con chuột</a:t>
            </a:r>
          </a:p>
          <a:p>
            <a:pPr algn="ctr"/>
            <a:r>
              <a:rPr lang="en-US" sz="2400" b="1" u="none"/>
              <a:t> số 4 và 2</a:t>
            </a:r>
            <a:endParaRPr lang="en-US" sz="3200" b="1" u="none"/>
          </a:p>
        </p:txBody>
      </p:sp>
      <p:pic>
        <p:nvPicPr>
          <p:cNvPr id="313406" name="Picture 62" descr="Picture4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76200" y="685800"/>
            <a:ext cx="2209800" cy="1066800"/>
          </a:xfrm>
          <a:prstGeom prst="rect">
            <a:avLst/>
          </a:prstGeom>
          <a:noFill/>
        </p:spPr>
      </p:pic>
      <p:sp>
        <p:nvSpPr>
          <p:cNvPr id="313407" name="Oval 63"/>
          <p:cNvSpPr>
            <a:spLocks noChangeArrowheads="1"/>
          </p:cNvSpPr>
          <p:nvPr/>
        </p:nvSpPr>
        <p:spPr bwMode="auto">
          <a:xfrm>
            <a:off x="0" y="5334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1</a:t>
            </a:r>
          </a:p>
        </p:txBody>
      </p:sp>
      <p:pic>
        <p:nvPicPr>
          <p:cNvPr id="313408" name="Picture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971800"/>
            <a:ext cx="2209800" cy="1219200"/>
          </a:xfrm>
          <a:prstGeom prst="rect">
            <a:avLst/>
          </a:prstGeom>
          <a:noFill/>
        </p:spPr>
      </p:pic>
      <p:sp>
        <p:nvSpPr>
          <p:cNvPr id="313409" name="Oval 65"/>
          <p:cNvSpPr>
            <a:spLocks noChangeArrowheads="1"/>
          </p:cNvSpPr>
          <p:nvPr/>
        </p:nvSpPr>
        <p:spPr bwMode="auto">
          <a:xfrm>
            <a:off x="0" y="30480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3</a:t>
            </a:r>
          </a:p>
        </p:txBody>
      </p:sp>
      <p:pic>
        <p:nvPicPr>
          <p:cNvPr id="313410" name="Picture 66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2286000" cy="1295400"/>
          </a:xfrm>
          <a:prstGeom prst="rect">
            <a:avLst/>
          </a:prstGeom>
          <a:noFill/>
        </p:spPr>
      </p:pic>
      <p:sp>
        <p:nvSpPr>
          <p:cNvPr id="313411" name="Oval 67"/>
          <p:cNvSpPr>
            <a:spLocks noChangeArrowheads="1"/>
          </p:cNvSpPr>
          <p:nvPr/>
        </p:nvSpPr>
        <p:spPr bwMode="auto">
          <a:xfrm>
            <a:off x="0" y="41910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4</a:t>
            </a:r>
          </a:p>
        </p:txBody>
      </p:sp>
      <p:pic>
        <p:nvPicPr>
          <p:cNvPr id="313412" name="Picture 68" descr="Picture2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0" y="5562600"/>
            <a:ext cx="2286000" cy="1295400"/>
          </a:xfrm>
          <a:prstGeom prst="rect">
            <a:avLst/>
          </a:prstGeom>
          <a:noFill/>
        </p:spPr>
      </p:pic>
      <p:sp>
        <p:nvSpPr>
          <p:cNvPr id="313413" name="Oval 69"/>
          <p:cNvSpPr>
            <a:spLocks noChangeArrowheads="1"/>
          </p:cNvSpPr>
          <p:nvPr/>
        </p:nvSpPr>
        <p:spPr bwMode="auto">
          <a:xfrm>
            <a:off x="0" y="54864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5</a:t>
            </a:r>
          </a:p>
        </p:txBody>
      </p:sp>
      <p:pic>
        <p:nvPicPr>
          <p:cNvPr id="313414" name="Picture 70" descr="Pictur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752600"/>
            <a:ext cx="2209800" cy="1295400"/>
          </a:xfrm>
          <a:prstGeom prst="rect">
            <a:avLst/>
          </a:prstGeom>
          <a:noFill/>
        </p:spPr>
      </p:pic>
      <p:sp>
        <p:nvSpPr>
          <p:cNvPr id="313416" name="Oval 72"/>
          <p:cNvSpPr>
            <a:spLocks noChangeArrowheads="1"/>
          </p:cNvSpPr>
          <p:nvPr/>
        </p:nvSpPr>
        <p:spPr bwMode="auto">
          <a:xfrm>
            <a:off x="0" y="18288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/>
              <a:t>2</a:t>
            </a:r>
          </a:p>
        </p:txBody>
      </p:sp>
      <p:sp>
        <p:nvSpPr>
          <p:cNvPr id="313417" name="Text Box 73"/>
          <p:cNvSpPr txBox="1">
            <a:spLocks noChangeArrowheads="1"/>
          </p:cNvSpPr>
          <p:nvPr/>
        </p:nvSpPr>
        <p:spPr bwMode="auto">
          <a:xfrm>
            <a:off x="2408238" y="60325"/>
            <a:ext cx="264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none">
                <a:solidFill>
                  <a:srgbClr val="3333FF"/>
                </a:solidFill>
                <a:latin typeface="Arial" charset="0"/>
                <a:cs typeface="Arial" charset="0"/>
              </a:rPr>
              <a:t> Những yếu tố đã có</a:t>
            </a:r>
          </a:p>
        </p:txBody>
      </p:sp>
      <p:sp>
        <p:nvSpPr>
          <p:cNvPr id="313418" name="Text Box 74"/>
          <p:cNvSpPr txBox="1">
            <a:spLocks noChangeArrowheads="1"/>
          </p:cNvSpPr>
          <p:nvPr/>
        </p:nvSpPr>
        <p:spPr bwMode="auto">
          <a:xfrm>
            <a:off x="5702300" y="873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none">
                <a:solidFill>
                  <a:srgbClr val="3333FF"/>
                </a:solidFill>
                <a:latin typeface="Arial" charset="0"/>
                <a:cs typeface="Arial" charset="0"/>
              </a:rPr>
              <a:t>Yếu tố thiếu</a:t>
            </a:r>
          </a:p>
        </p:txBody>
      </p:sp>
      <p:sp>
        <p:nvSpPr>
          <p:cNvPr id="313420" name="Rectangle 76"/>
          <p:cNvSpPr>
            <a:spLocks noChangeArrowheads="1"/>
          </p:cNvSpPr>
          <p:nvPr/>
        </p:nvSpPr>
        <p:spPr bwMode="auto">
          <a:xfrm>
            <a:off x="7620000" y="0"/>
            <a:ext cx="1371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419" name="Rectangle 75"/>
          <p:cNvSpPr>
            <a:spLocks noChangeArrowheads="1"/>
          </p:cNvSpPr>
          <p:nvPr/>
        </p:nvSpPr>
        <p:spPr bwMode="auto">
          <a:xfrm>
            <a:off x="7620000" y="0"/>
            <a:ext cx="1371600" cy="609600"/>
          </a:xfrm>
          <a:prstGeom prst="rect">
            <a:avLst/>
          </a:prstGeom>
          <a:solidFill>
            <a:srgbClr val="FFCCFF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33FF"/>
                </a:solidFill>
              </a:rPr>
              <a:t>Dự đoán </a:t>
            </a:r>
          </a:p>
          <a:p>
            <a:pPr algn="ctr"/>
            <a:r>
              <a:rPr lang="en-US" sz="2000" b="1" u="none">
                <a:solidFill>
                  <a:srgbClr val="3333FF"/>
                </a:solidFill>
              </a:rPr>
              <a:t>kết quả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8" name="Group 4"/>
          <p:cNvGrpSpPr>
            <a:grpSpLocks/>
          </p:cNvGrpSpPr>
          <p:nvPr/>
        </p:nvGrpSpPr>
        <p:grpSpPr bwMode="auto">
          <a:xfrm rot="5400000">
            <a:off x="159544" y="-88106"/>
            <a:ext cx="1625600" cy="1801812"/>
            <a:chOff x="2794" y="2160"/>
            <a:chExt cx="1154" cy="1279"/>
          </a:xfrm>
        </p:grpSpPr>
        <p:sp>
          <p:nvSpPr>
            <p:cNvPr id="20070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0" name="Freeform 6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1" name="Freeform 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2" name="Freeform 8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3" name="Freeform 9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Freeform 10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5" name="Freeform 11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6" name="Freeform 12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7" name="Freeform 13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8" name="Freeform 14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9" name="Freeform 1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0" name="Freeform 16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1" name="Freeform 17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2" name="Freeform 18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3" name="Freeform 19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4" name="Freeform 20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5" name="Freeform 21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6" name="Freeform 22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7" name="Freeform 2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8" name="Freeform 24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9" name="Freeform 25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0" name="Freeform 26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1" name="Freeform 27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2" name="Freeform 28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3" name="Freeform 29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4" name="Freeform 30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5" name="Freeform 3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6" name="Freeform 32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7" name="Freeform 33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8" name="Freeform 34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9" name="Freeform 35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0" name="Freeform 36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1" name="Freeform 37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2" name="Freeform 38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3" name="Freeform 39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4" name="Freeform 40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5" name="Freeform 41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6" name="Freeform 42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7" name="Freeform 43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8" name="Freeform 44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9" name="Freeform 45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0" name="Freeform 46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1" name="Freeform 47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2" name="Freeform 48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3" name="Freeform 49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4" name="Freeform 50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5" name="Freeform 51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6" name="Freeform 52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7" name="Freeform 53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8" name="Freeform 54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9" name="Freeform 55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0" name="Freeform 56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1" name="Freeform 57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2" name="Freeform 58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3" name="Freeform 59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4" name="Freeform 60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5" name="Freeform 61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6" name="Freeform 62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7" name="Freeform 63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8" name="Freeform 64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9" name="Freeform 65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0" name="Freeform 66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1" name="Freeform 67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2" name="Freeform 68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3" name="Freeform 69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4" name="Freeform 70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5" name="Freeform 71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6" name="Freeform 7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7" name="Freeform 73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8" name="Freeform 74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9" name="Freeform 75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0" name="Freeform 76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1" name="Freeform 77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2" name="Freeform 78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3" name="Freeform 79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4" name="Freeform 80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5" name="Freeform 81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6" name="Freeform 82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7" name="Freeform 83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8" name="Freeform 84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9" name="Freeform 85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0" name="Freeform 86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1" name="Freeform 87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2" name="Freeform 88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3" name="Freeform 89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4" name="Freeform 90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5" name="Freeform 91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6" name="Freeform 92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7" name="Freeform 93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8" name="Freeform 94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9" name="Freeform 95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0" name="Freeform 96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1" name="Freeform 97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2" name="Freeform 98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3" name="Freeform 99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4" name="Freeform 100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5" name="Freeform 101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6" name="Freeform 102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7" name="Freeform 103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8" name="Freeform 104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9" name="Freeform 105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0" name="Freeform 106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1" name="Freeform 107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2" name="Freeform 108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3" name="Freeform 109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4" name="Freeform 110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5" name="Freeform 111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6" name="Freeform 112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7" name="Freeform 113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8" name="Freeform 114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9" name="Freeform 115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0" name="Freeform 116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1" name="Freeform 117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2" name="Freeform 118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3" name="Freeform 119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4" name="Freeform 120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5" name="Freeform 121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6" name="Freeform 122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7" name="Freeform 123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8" name="Freeform 124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9" name="Freeform 125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0" name="Freeform 126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1" name="Freeform 127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2" name="Freeform 128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3" name="Freeform 129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4" name="Freeform 130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5" name="Freeform 131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6" name="Freeform 132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7" name="Freeform 133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8" name="Freeform 134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9" name="Freeform 135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0" name="Freeform 136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1" name="Freeform 137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2" name="Freeform 138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3" name="Freeform 139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4" name="Freeform 140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5" name="Freeform 141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6" name="Freeform 142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7" name="Freeform 143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8" name="Freeform 144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005" name="Rectangle 301"/>
          <p:cNvSpPr>
            <a:spLocks noChangeArrowheads="1"/>
          </p:cNvSpPr>
          <p:nvPr/>
        </p:nvSpPr>
        <p:spPr bwMode="auto">
          <a:xfrm>
            <a:off x="1676400" y="762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sp>
        <p:nvSpPr>
          <p:cNvPr id="201006" name="Oval 302"/>
          <p:cNvSpPr>
            <a:spLocks noChangeArrowheads="1"/>
          </p:cNvSpPr>
          <p:nvPr/>
        </p:nvSpPr>
        <p:spPr bwMode="auto">
          <a:xfrm>
            <a:off x="304800" y="838200"/>
            <a:ext cx="1295400" cy="990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solidFill>
                  <a:srgbClr val="0000FF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201008" name="Text Box 304"/>
          <p:cNvSpPr txBox="1">
            <a:spLocks noChangeArrowheads="1"/>
          </p:cNvSpPr>
          <p:nvPr/>
        </p:nvSpPr>
        <p:spPr bwMode="auto">
          <a:xfrm>
            <a:off x="1524000" y="12954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/>
              <a:t> Động vật cần có những yếu tố nào thì</a:t>
            </a:r>
          </a:p>
          <a:p>
            <a:r>
              <a:rPr lang="en-US" sz="3200" b="1" u="none"/>
              <a:t> mới tồn tại, phát triển bình thường?</a:t>
            </a:r>
          </a:p>
        </p:txBody>
      </p:sp>
      <p:sp>
        <p:nvSpPr>
          <p:cNvPr id="201010" name="AutoShape 306"/>
          <p:cNvSpPr>
            <a:spLocks noChangeArrowheads="1"/>
          </p:cNvSpPr>
          <p:nvPr/>
        </p:nvSpPr>
        <p:spPr bwMode="auto">
          <a:xfrm>
            <a:off x="2362200" y="2743200"/>
            <a:ext cx="4876800" cy="1371600"/>
          </a:xfrm>
          <a:prstGeom prst="flowChartAlternateProcess">
            <a:avLst/>
          </a:prstGeom>
          <a:solidFill>
            <a:srgbClr val="66FFFF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u="none">
                <a:solidFill>
                  <a:srgbClr val="FF0000"/>
                </a:solidFill>
              </a:rPr>
              <a:t>ĐỘNG VẬT</a:t>
            </a:r>
          </a:p>
        </p:txBody>
      </p:sp>
      <p:sp>
        <p:nvSpPr>
          <p:cNvPr id="201011" name="Oval 307"/>
          <p:cNvSpPr>
            <a:spLocks noChangeArrowheads="1"/>
          </p:cNvSpPr>
          <p:nvPr/>
        </p:nvSpPr>
        <p:spPr bwMode="auto">
          <a:xfrm>
            <a:off x="0" y="4724400"/>
            <a:ext cx="2209800" cy="1371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Không khí</a:t>
            </a:r>
          </a:p>
        </p:txBody>
      </p:sp>
      <p:sp>
        <p:nvSpPr>
          <p:cNvPr id="201013" name="Oval 309" descr="Water droplets"/>
          <p:cNvSpPr>
            <a:spLocks noChangeArrowheads="1"/>
          </p:cNvSpPr>
          <p:nvPr/>
        </p:nvSpPr>
        <p:spPr bwMode="auto">
          <a:xfrm>
            <a:off x="4743450" y="4800600"/>
            <a:ext cx="2209800" cy="1371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Nước uống</a:t>
            </a:r>
          </a:p>
        </p:txBody>
      </p:sp>
      <p:sp>
        <p:nvSpPr>
          <p:cNvPr id="201014" name="Oval 310" descr="Papyrus"/>
          <p:cNvSpPr>
            <a:spLocks noChangeArrowheads="1"/>
          </p:cNvSpPr>
          <p:nvPr/>
        </p:nvSpPr>
        <p:spPr bwMode="auto">
          <a:xfrm>
            <a:off x="7010400" y="4800600"/>
            <a:ext cx="213360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Ánh sáng</a:t>
            </a:r>
          </a:p>
        </p:txBody>
      </p:sp>
      <p:sp>
        <p:nvSpPr>
          <p:cNvPr id="201015" name="Oval 311" descr="Pink tissue paper"/>
          <p:cNvSpPr>
            <a:spLocks noChangeArrowheads="1"/>
          </p:cNvSpPr>
          <p:nvPr/>
        </p:nvSpPr>
        <p:spPr bwMode="auto">
          <a:xfrm>
            <a:off x="2362200" y="4800600"/>
            <a:ext cx="2286000" cy="12954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Thức ăn</a:t>
            </a:r>
          </a:p>
        </p:txBody>
      </p:sp>
      <p:sp>
        <p:nvSpPr>
          <p:cNvPr id="201017" name="Line 313"/>
          <p:cNvSpPr>
            <a:spLocks noChangeShapeType="1"/>
          </p:cNvSpPr>
          <p:nvPr/>
        </p:nvSpPr>
        <p:spPr bwMode="auto">
          <a:xfrm flipH="1">
            <a:off x="1676400" y="3962400"/>
            <a:ext cx="685800" cy="838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018" name="Line 314"/>
          <p:cNvSpPr>
            <a:spLocks noChangeShapeType="1"/>
          </p:cNvSpPr>
          <p:nvPr/>
        </p:nvSpPr>
        <p:spPr bwMode="auto">
          <a:xfrm>
            <a:off x="7162800" y="4114800"/>
            <a:ext cx="533400" cy="762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019" name="Line 315"/>
          <p:cNvSpPr>
            <a:spLocks noChangeShapeType="1"/>
          </p:cNvSpPr>
          <p:nvPr/>
        </p:nvSpPr>
        <p:spPr bwMode="auto">
          <a:xfrm flipH="1">
            <a:off x="3657600" y="4114800"/>
            <a:ext cx="0" cy="685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020" name="Line 316"/>
          <p:cNvSpPr>
            <a:spLocks noChangeShapeType="1"/>
          </p:cNvSpPr>
          <p:nvPr/>
        </p:nvSpPr>
        <p:spPr bwMode="auto">
          <a:xfrm flipH="1">
            <a:off x="5867400" y="4114800"/>
            <a:ext cx="19050" cy="685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1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01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010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06" grpId="0" animBg="1"/>
      <p:bldP spid="201010" grpId="0" animBg="1"/>
      <p:bldP spid="201011" grpId="0" animBg="1"/>
      <p:bldP spid="201013" grpId="0" animBg="1"/>
      <p:bldP spid="201014" grpId="0" animBg="1"/>
      <p:bldP spid="201015" grpId="0" animBg="1"/>
      <p:bldP spid="201017" grpId="0" animBg="1"/>
      <p:bldP spid="201018" grpId="0" animBg="1"/>
      <p:bldP spid="201019" grpId="0" animBg="1"/>
      <p:bldP spid="2010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4" name="Group 4"/>
          <p:cNvGrpSpPr>
            <a:grpSpLocks/>
          </p:cNvGrpSpPr>
          <p:nvPr/>
        </p:nvGrpSpPr>
        <p:grpSpPr bwMode="auto">
          <a:xfrm rot="5400000">
            <a:off x="-73818" y="-2382"/>
            <a:ext cx="1752600" cy="1757363"/>
            <a:chOff x="2794" y="2160"/>
            <a:chExt cx="1154" cy="1279"/>
          </a:xfrm>
        </p:grpSpPr>
        <p:sp>
          <p:nvSpPr>
            <p:cNvPr id="21504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46" name="Freeform 6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47" name="Freeform 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48" name="Freeform 8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49" name="Freeform 9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0" name="Freeform 10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1" name="Freeform 11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2" name="Freeform 12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3" name="Freeform 13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4" name="Freeform 14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5" name="Freeform 1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6" name="Freeform 16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7" name="Freeform 17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8" name="Freeform 18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9" name="Freeform 19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0" name="Freeform 20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1" name="Freeform 21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2" name="Freeform 22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3" name="Freeform 2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4" name="Freeform 24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5" name="Freeform 25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6" name="Freeform 26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7" name="Freeform 27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8" name="Freeform 28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9" name="Freeform 29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0" name="Freeform 30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1" name="Freeform 3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2" name="Freeform 32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3" name="Freeform 33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4" name="Freeform 34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5" name="Freeform 35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6" name="Freeform 36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7" name="Freeform 37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8" name="Freeform 38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9" name="Freeform 39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0" name="Freeform 40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1" name="Freeform 41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2" name="Freeform 42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3" name="Freeform 43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4" name="Freeform 44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5" name="Freeform 45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6" name="Freeform 46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7" name="Freeform 47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8" name="Freeform 48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9" name="Freeform 49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0" name="Freeform 50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1" name="Freeform 51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2" name="Freeform 52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3" name="Freeform 53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4" name="Freeform 54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5" name="Freeform 55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6" name="Freeform 56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7" name="Freeform 57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8" name="Freeform 58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9" name="Freeform 59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0" name="Freeform 60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1" name="Freeform 61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2" name="Freeform 62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3" name="Freeform 63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4" name="Freeform 64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5" name="Freeform 65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6" name="Freeform 66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7" name="Freeform 67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8" name="Freeform 68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9" name="Freeform 69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0" name="Freeform 70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1" name="Freeform 71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2" name="Freeform 7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3" name="Freeform 73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4" name="Freeform 74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5" name="Freeform 75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6" name="Freeform 76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7" name="Freeform 77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8" name="Freeform 78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9" name="Freeform 79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0" name="Freeform 80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1" name="Freeform 81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2" name="Freeform 82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3" name="Freeform 83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4" name="Freeform 84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5" name="Freeform 85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6" name="Freeform 86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7" name="Freeform 87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8" name="Freeform 88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9" name="Freeform 89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0" name="Freeform 90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1" name="Freeform 91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2" name="Freeform 92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3" name="Freeform 93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4" name="Freeform 94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5" name="Freeform 95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6" name="Freeform 96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7" name="Freeform 97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8" name="Freeform 98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9" name="Freeform 99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0" name="Freeform 100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1" name="Freeform 101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2" name="Freeform 102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3" name="Freeform 103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4" name="Freeform 104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5" name="Freeform 105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6" name="Freeform 106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7" name="Freeform 107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8" name="Freeform 108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9" name="Freeform 109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0" name="Freeform 110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1" name="Freeform 111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2" name="Freeform 112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3" name="Freeform 113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4" name="Freeform 114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5" name="Freeform 115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6" name="Freeform 116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7" name="Freeform 117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8" name="Freeform 118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9" name="Freeform 119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0" name="Freeform 120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1" name="Freeform 121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2" name="Freeform 122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3" name="Freeform 123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4" name="Freeform 124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5" name="Freeform 125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6" name="Freeform 126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7" name="Freeform 127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8" name="Freeform 128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9" name="Freeform 129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0" name="Freeform 130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1" name="Freeform 131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2" name="Freeform 132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3" name="Freeform 133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4" name="Freeform 134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5" name="Freeform 135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6" name="Freeform 136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7" name="Freeform 137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8" name="Freeform 138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9" name="Freeform 139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0" name="Freeform 140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1" name="Freeform 141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2" name="Freeform 142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3" name="Freeform 143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4" name="Freeform 144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85" name="Group 145"/>
          <p:cNvGrpSpPr>
            <a:grpSpLocks/>
          </p:cNvGrpSpPr>
          <p:nvPr/>
        </p:nvGrpSpPr>
        <p:grpSpPr bwMode="auto">
          <a:xfrm rot="16200000">
            <a:off x="7344569" y="5144294"/>
            <a:ext cx="1625600" cy="1801812"/>
            <a:chOff x="2794" y="2160"/>
            <a:chExt cx="1154" cy="1279"/>
          </a:xfrm>
        </p:grpSpPr>
        <p:sp>
          <p:nvSpPr>
            <p:cNvPr id="215186" name="AutoShape 146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7" name="Freeform 147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8" name="Freeform 148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9" name="Freeform 14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0" name="Freeform 150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1" name="Freeform 151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2" name="Freeform 152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3" name="Freeform 153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4" name="Freeform 154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5" name="Freeform 155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6" name="Freeform 156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7" name="Freeform 15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8" name="Freeform 158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9" name="Freeform 159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0" name="Freeform 160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1" name="Freeform 161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2" name="Freeform 162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3" name="Freeform 163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4" name="Freeform 164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5" name="Freeform 16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6" name="Freeform 166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7" name="Freeform 167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8" name="Freeform 168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9" name="Freeform 169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0" name="Freeform 170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1" name="Freeform 171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2" name="Freeform 172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3" name="Freeform 17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4" name="Freeform 174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5" name="Freeform 175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6" name="Freeform 176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7" name="Freeform 177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8" name="Freeform 178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9" name="Freeform 179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0" name="Freeform 180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1" name="Freeform 181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2" name="Freeform 182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3" name="Freeform 183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4" name="Freeform 184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5" name="Freeform 185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6" name="Freeform 186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7" name="Freeform 187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8" name="Freeform 188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9" name="Freeform 189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0" name="Freeform 190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1" name="Freeform 191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2" name="Freeform 192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3" name="Freeform 193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4" name="Freeform 194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5" name="Freeform 195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6" name="Freeform 196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7" name="Freeform 197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8" name="Freeform 198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9" name="Freeform 199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0" name="Freeform 200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1" name="Freeform 201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2" name="Freeform 202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3" name="Freeform 203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4" name="Freeform 204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5" name="Freeform 205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6" name="Freeform 206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7" name="Freeform 207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8" name="Freeform 208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9" name="Freeform 209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0" name="Freeform 210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1" name="Freeform 211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2" name="Freeform 212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3" name="Freeform 213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4" name="Freeform 21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5" name="Freeform 215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6" name="Freeform 216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7" name="Freeform 217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8" name="Freeform 218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9" name="Freeform 219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0" name="Freeform 220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1" name="Freeform 221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2" name="Freeform 222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3" name="Freeform 223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4" name="Freeform 224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5" name="Freeform 225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6" name="Freeform 226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7" name="Freeform 227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8" name="Freeform 228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9" name="Freeform 229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0" name="Freeform 230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1" name="Freeform 231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2" name="Freeform 232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3" name="Freeform 233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4" name="Freeform 234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5" name="Freeform 235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6" name="Freeform 236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7" name="Freeform 237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8" name="Freeform 238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9" name="Freeform 239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0" name="Freeform 240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1" name="Freeform 241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2" name="Freeform 242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3" name="Freeform 243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4" name="Freeform 244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5" name="Freeform 245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6" name="Freeform 246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7" name="Freeform 247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8" name="Freeform 248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9" name="Freeform 249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0" name="Freeform 250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1" name="Freeform 251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2" name="Freeform 252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3" name="Freeform 253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4" name="Freeform 254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5" name="Freeform 255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6" name="Freeform 256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7" name="Freeform 257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8" name="Freeform 258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9" name="Freeform 259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0" name="Freeform 260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1" name="Freeform 261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2" name="Freeform 262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3" name="Freeform 263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4" name="Freeform 264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5" name="Freeform 265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6" name="Freeform 266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7" name="Freeform 267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8" name="Freeform 268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9" name="Freeform 269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0" name="Freeform 270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1" name="Freeform 271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2" name="Freeform 272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3" name="Freeform 273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4" name="Freeform 274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5" name="Freeform 275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6" name="Freeform 276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7" name="Freeform 277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8" name="Freeform 278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9" name="Freeform 279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0" name="Freeform 280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1" name="Freeform 281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2" name="Freeform 282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3" name="Freeform 283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4" name="Freeform 284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5" name="Freeform 285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50" name="Rectangle 310"/>
          <p:cNvSpPr>
            <a:spLocks noChangeArrowheads="1"/>
          </p:cNvSpPr>
          <p:nvPr/>
        </p:nvSpPr>
        <p:spPr bwMode="auto">
          <a:xfrm>
            <a:off x="1752600" y="8382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grpSp>
        <p:nvGrpSpPr>
          <p:cNvPr id="215363" name="Group 323"/>
          <p:cNvGrpSpPr>
            <a:grpSpLocks/>
          </p:cNvGrpSpPr>
          <p:nvPr/>
        </p:nvGrpSpPr>
        <p:grpSpPr bwMode="auto">
          <a:xfrm>
            <a:off x="152400" y="2001838"/>
            <a:ext cx="830263" cy="969962"/>
            <a:chOff x="306" y="2160"/>
            <a:chExt cx="523" cy="611"/>
          </a:xfrm>
        </p:grpSpPr>
        <p:sp>
          <p:nvSpPr>
            <p:cNvPr id="215364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5" name="Pyr1"/>
            <p:cNvSpPr>
              <a:spLocks noEditPoints="1" noChangeArrowheads="1"/>
            </p:cNvSpPr>
            <p:nvPr/>
          </p:nvSpPr>
          <p:spPr bwMode="auto">
            <a:xfrm rot="13125863">
              <a:off x="306" y="2699"/>
              <a:ext cx="54" cy="7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10800000"/>
            <a:lstStyle/>
            <a:p>
              <a:pPr algn="ctr" eaLnBrk="0" hangingPunct="0"/>
              <a:endParaRPr lang="en-US" sz="1800" u="none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215366" name="Pyr2"/>
            <p:cNvSpPr>
              <a:spLocks noEditPoints="1" noChangeArrowheads="1"/>
            </p:cNvSpPr>
            <p:nvPr/>
          </p:nvSpPr>
          <p:spPr bwMode="auto">
            <a:xfrm rot="13125863">
              <a:off x="324" y="2628"/>
              <a:ext cx="118" cy="85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7" name="AutoShape 327"/>
            <p:cNvSpPr>
              <a:spLocks noChangeArrowheads="1"/>
            </p:cNvSpPr>
            <p:nvPr/>
          </p:nvSpPr>
          <p:spPr bwMode="auto">
            <a:xfrm rot="-678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 w="2857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368" name="Line 328"/>
          <p:cNvSpPr>
            <a:spLocks noChangeShapeType="1"/>
          </p:cNvSpPr>
          <p:nvPr/>
        </p:nvSpPr>
        <p:spPr bwMode="auto">
          <a:xfrm>
            <a:off x="428625" y="1697038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69" name="Line 329"/>
          <p:cNvSpPr>
            <a:spLocks noChangeShapeType="1"/>
          </p:cNvSpPr>
          <p:nvPr/>
        </p:nvSpPr>
        <p:spPr bwMode="auto">
          <a:xfrm flipH="1">
            <a:off x="733425" y="1620838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70" name="Line 330"/>
          <p:cNvSpPr>
            <a:spLocks noChangeShapeType="1"/>
          </p:cNvSpPr>
          <p:nvPr/>
        </p:nvSpPr>
        <p:spPr bwMode="auto">
          <a:xfrm flipH="1">
            <a:off x="914400" y="1654175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71" name="Line 331"/>
          <p:cNvSpPr>
            <a:spLocks noChangeShapeType="1"/>
          </p:cNvSpPr>
          <p:nvPr/>
        </p:nvSpPr>
        <p:spPr bwMode="auto">
          <a:xfrm flipH="1">
            <a:off x="1066800" y="2133600"/>
            <a:ext cx="319088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72" name="Line 332"/>
          <p:cNvSpPr>
            <a:spLocks noChangeShapeType="1"/>
          </p:cNvSpPr>
          <p:nvPr/>
        </p:nvSpPr>
        <p:spPr bwMode="auto">
          <a:xfrm flipH="1" flipV="1">
            <a:off x="1114425" y="2382838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73" name="Line 333"/>
          <p:cNvSpPr>
            <a:spLocks noChangeShapeType="1"/>
          </p:cNvSpPr>
          <p:nvPr/>
        </p:nvSpPr>
        <p:spPr bwMode="auto">
          <a:xfrm flipH="1">
            <a:off x="1033463" y="1849438"/>
            <a:ext cx="309562" cy="261937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90" name="AutoShape 350"/>
          <p:cNvSpPr>
            <a:spLocks noChangeArrowheads="1"/>
          </p:cNvSpPr>
          <p:nvPr/>
        </p:nvSpPr>
        <p:spPr bwMode="auto">
          <a:xfrm>
            <a:off x="2362200" y="1981200"/>
            <a:ext cx="4876800" cy="1371600"/>
          </a:xfrm>
          <a:prstGeom prst="flowChartAlternateProcess">
            <a:avLst/>
          </a:prstGeom>
          <a:solidFill>
            <a:srgbClr val="66FFFF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u="none">
                <a:solidFill>
                  <a:srgbClr val="FF0000"/>
                </a:solidFill>
              </a:rPr>
              <a:t>ĐỘNG VẬT</a:t>
            </a:r>
          </a:p>
        </p:txBody>
      </p:sp>
      <p:sp>
        <p:nvSpPr>
          <p:cNvPr id="215391" name="Oval 351"/>
          <p:cNvSpPr>
            <a:spLocks noChangeArrowheads="1"/>
          </p:cNvSpPr>
          <p:nvPr/>
        </p:nvSpPr>
        <p:spPr bwMode="auto">
          <a:xfrm>
            <a:off x="0" y="3962400"/>
            <a:ext cx="2209800" cy="1371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Không khí</a:t>
            </a:r>
          </a:p>
        </p:txBody>
      </p:sp>
      <p:sp>
        <p:nvSpPr>
          <p:cNvPr id="215392" name="Oval 352" descr="Water droplets"/>
          <p:cNvSpPr>
            <a:spLocks noChangeArrowheads="1"/>
          </p:cNvSpPr>
          <p:nvPr/>
        </p:nvSpPr>
        <p:spPr bwMode="auto">
          <a:xfrm>
            <a:off x="4743450" y="4038600"/>
            <a:ext cx="2209800" cy="1371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Nước uống</a:t>
            </a:r>
          </a:p>
        </p:txBody>
      </p:sp>
      <p:sp>
        <p:nvSpPr>
          <p:cNvPr id="215393" name="Oval 353" descr="Papyrus"/>
          <p:cNvSpPr>
            <a:spLocks noChangeArrowheads="1"/>
          </p:cNvSpPr>
          <p:nvPr/>
        </p:nvSpPr>
        <p:spPr bwMode="auto">
          <a:xfrm>
            <a:off x="7010400" y="4038600"/>
            <a:ext cx="213360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Ánh sáng</a:t>
            </a:r>
          </a:p>
        </p:txBody>
      </p:sp>
      <p:sp>
        <p:nvSpPr>
          <p:cNvPr id="215394" name="Oval 354" descr="Pink tissue paper"/>
          <p:cNvSpPr>
            <a:spLocks noChangeArrowheads="1"/>
          </p:cNvSpPr>
          <p:nvPr/>
        </p:nvSpPr>
        <p:spPr bwMode="auto">
          <a:xfrm>
            <a:off x="2362200" y="4038600"/>
            <a:ext cx="2286000" cy="12954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Thức ăn</a:t>
            </a:r>
          </a:p>
        </p:txBody>
      </p:sp>
      <p:sp>
        <p:nvSpPr>
          <p:cNvPr id="215395" name="Line 355"/>
          <p:cNvSpPr>
            <a:spLocks noChangeShapeType="1"/>
          </p:cNvSpPr>
          <p:nvPr/>
        </p:nvSpPr>
        <p:spPr bwMode="auto">
          <a:xfrm flipH="1">
            <a:off x="1676400" y="3200400"/>
            <a:ext cx="685800" cy="838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96" name="Line 356"/>
          <p:cNvSpPr>
            <a:spLocks noChangeShapeType="1"/>
          </p:cNvSpPr>
          <p:nvPr/>
        </p:nvSpPr>
        <p:spPr bwMode="auto">
          <a:xfrm>
            <a:off x="7162800" y="3352800"/>
            <a:ext cx="533400" cy="762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97" name="Line 357"/>
          <p:cNvSpPr>
            <a:spLocks noChangeShapeType="1"/>
          </p:cNvSpPr>
          <p:nvPr/>
        </p:nvSpPr>
        <p:spPr bwMode="auto">
          <a:xfrm flipH="1">
            <a:off x="3657600" y="3352800"/>
            <a:ext cx="0" cy="685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98" name="Line 358"/>
          <p:cNvSpPr>
            <a:spLocks noChangeShapeType="1"/>
          </p:cNvSpPr>
          <p:nvPr/>
        </p:nvSpPr>
        <p:spPr bwMode="auto">
          <a:xfrm flipH="1">
            <a:off x="5867400" y="3352800"/>
            <a:ext cx="19050" cy="685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-914400"/>
            <a:ext cx="9144000" cy="77724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169987" name="WordArt 3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019800" cy="31813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Củng cố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565525" y="1704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u="none">
              <a:latin typeface="VNI-Avo" pitchFamily="2" charset="0"/>
            </a:endParaRPr>
          </a:p>
        </p:txBody>
      </p:sp>
      <p:sp>
        <p:nvSpPr>
          <p:cNvPr id="139287" name="WordArt 23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1409700" cy="8763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1752600" y="8382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1" name="Picture 5" descr="WhitecornerFlowe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-57150" y="4419600"/>
            <a:ext cx="2133600" cy="2438400"/>
          </a:xfrm>
          <a:prstGeom prst="rect">
            <a:avLst/>
          </a:prstGeom>
          <a:noFill/>
        </p:spPr>
      </p:pic>
      <p:pic>
        <p:nvPicPr>
          <p:cNvPr id="214022" name="Picture 6" descr="WhitecornerFlower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7005638" y="0"/>
            <a:ext cx="2209800" cy="2438400"/>
          </a:xfrm>
          <a:prstGeom prst="rect">
            <a:avLst/>
          </a:prstGeom>
          <a:noFill/>
        </p:spPr>
      </p:pic>
      <p:sp>
        <p:nvSpPr>
          <p:cNvPr id="214023" name="WordArt 7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4724400" cy="236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193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7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Trò chơi:</a:t>
            </a:r>
            <a:endParaRPr lang="en-US" sz="72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14024" name="WordArt 8"/>
          <p:cNvSpPr>
            <a:spLocks noChangeArrowheads="1" noChangeShapeType="1" noTextEdit="1"/>
          </p:cNvSpPr>
          <p:nvPr/>
        </p:nvSpPr>
        <p:spPr bwMode="auto">
          <a:xfrm>
            <a:off x="1066800" y="2895600"/>
            <a:ext cx="7543800" cy="2514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/>
                <a:cs typeface="Times New Roman"/>
              </a:rPr>
              <a:t>VÌ SỰ SỐNG MUÔN LOÀI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042" name="Group 2"/>
          <p:cNvGrpSpPr>
            <a:grpSpLocks/>
          </p:cNvGrpSpPr>
          <p:nvPr/>
        </p:nvGrpSpPr>
        <p:grpSpPr bwMode="auto">
          <a:xfrm rot="5400000">
            <a:off x="-73818" y="-2382"/>
            <a:ext cx="1752600" cy="1757363"/>
            <a:chOff x="2794" y="2160"/>
            <a:chExt cx="1154" cy="1279"/>
          </a:xfrm>
        </p:grpSpPr>
        <p:sp>
          <p:nvSpPr>
            <p:cNvPr id="343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4" name="Freeform 4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5" name="Freeform 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6" name="Freeform 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7" name="Freeform 7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8" name="Freeform 8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9" name="Freeform 9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50" name="Freeform 10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51" name="Freeform 11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52" name="Freeform 12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53" name="Freeform 1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54" name="Freeform 1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55" name="Freeform 15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56" name="Freeform 16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57" name="Freeform 17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58" name="Freeform 18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59" name="Freeform 19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60" name="Freeform 20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61" name="Freeform 2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62" name="Freeform 2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63" name="Freeform 23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64" name="Freeform 24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65" name="Freeform 25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66" name="Freeform 26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67" name="Freeform 27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68" name="Freeform 28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69" name="Freeform 2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70" name="Freeform 3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71" name="Freeform 31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72" name="Freeform 32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73" name="Freeform 33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74" name="Freeform 34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75" name="Freeform 35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76" name="Freeform 36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77" name="Freeform 37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78" name="Freeform 38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79" name="Freeform 39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80" name="Freeform 40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81" name="Freeform 41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82" name="Freeform 42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83" name="Freeform 43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84" name="Freeform 44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85" name="Freeform 45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86" name="Freeform 46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87" name="Freeform 47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88" name="Freeform 48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89" name="Freeform 49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90" name="Freeform 50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91" name="Freeform 51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92" name="Freeform 52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93" name="Freeform 53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94" name="Freeform 54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95" name="Freeform 55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96" name="Freeform 56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97" name="Freeform 57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98" name="Freeform 58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99" name="Freeform 59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00" name="Freeform 60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01" name="Freeform 61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02" name="Freeform 62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03" name="Freeform 63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04" name="Freeform 64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05" name="Freeform 65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06" name="Freeform 66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07" name="Freeform 67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08" name="Freeform 68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09" name="Freeform 69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10" name="Freeform 7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11" name="Freeform 7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12" name="Freeform 72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13" name="Freeform 73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14" name="Freeform 74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15" name="Freeform 75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16" name="Freeform 76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17" name="Freeform 77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18" name="Freeform 78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19" name="Freeform 79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20" name="Freeform 80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21" name="Freeform 81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22" name="Freeform 82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23" name="Freeform 83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24" name="Freeform 84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25" name="Freeform 85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26" name="Freeform 86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27" name="Freeform 87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28" name="Freeform 88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29" name="Freeform 89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30" name="Freeform 90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31" name="Freeform 91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32" name="Freeform 92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33" name="Freeform 93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34" name="Freeform 94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35" name="Freeform 95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36" name="Freeform 96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37" name="Freeform 97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38" name="Freeform 98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39" name="Freeform 99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40" name="Freeform 100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41" name="Freeform 101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42" name="Freeform 102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43" name="Freeform 103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44" name="Freeform 104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45" name="Freeform 105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46" name="Freeform 106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47" name="Freeform 107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48" name="Freeform 108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49" name="Freeform 109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50" name="Freeform 110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51" name="Freeform 111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52" name="Freeform 112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53" name="Freeform 113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54" name="Freeform 114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55" name="Freeform 115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56" name="Freeform 116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57" name="Freeform 117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58" name="Freeform 118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59" name="Freeform 119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60" name="Freeform 120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61" name="Freeform 121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62" name="Freeform 122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63" name="Freeform 123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64" name="Freeform 124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65" name="Freeform 125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66" name="Freeform 126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67" name="Freeform 127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68" name="Freeform 128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69" name="Freeform 129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70" name="Freeform 130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71" name="Freeform 131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72" name="Freeform 132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73" name="Freeform 133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74" name="Freeform 134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75" name="Freeform 135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76" name="Freeform 136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77" name="Freeform 137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78" name="Freeform 138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79" name="Freeform 139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80" name="Freeform 140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81" name="Freeform 141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82" name="Freeform 142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3183" name="Group 143"/>
          <p:cNvGrpSpPr>
            <a:grpSpLocks/>
          </p:cNvGrpSpPr>
          <p:nvPr/>
        </p:nvGrpSpPr>
        <p:grpSpPr bwMode="auto">
          <a:xfrm rot="16200000">
            <a:off x="7344569" y="5144294"/>
            <a:ext cx="1625600" cy="1801812"/>
            <a:chOff x="2794" y="2160"/>
            <a:chExt cx="1154" cy="1279"/>
          </a:xfrm>
        </p:grpSpPr>
        <p:sp>
          <p:nvSpPr>
            <p:cNvPr id="343184" name="AutoShape 144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85" name="Freeform 145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86" name="Freeform 14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87" name="Freeform 14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88" name="Freeform 148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89" name="Freeform 149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90" name="Freeform 150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91" name="Freeform 151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92" name="Freeform 152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93" name="Freeform 153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94" name="Freeform 15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95" name="Freeform 15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96" name="Freeform 156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97" name="Freeform 157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98" name="Freeform 158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99" name="Freeform 159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00" name="Freeform 160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01" name="Freeform 161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02" name="Freeform 16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03" name="Freeform 16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04" name="Freeform 164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05" name="Freeform 165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06" name="Freeform 166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07" name="Freeform 167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08" name="Freeform 168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09" name="Freeform 169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10" name="Freeform 17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11" name="Freeform 17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12" name="Freeform 172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13" name="Freeform 173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14" name="Freeform 174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15" name="Freeform 175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16" name="Freeform 176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17" name="Freeform 177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18" name="Freeform 178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19" name="Freeform 179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20" name="Freeform 180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21" name="Freeform 181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22" name="Freeform 182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23" name="Freeform 183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24" name="Freeform 184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25" name="Freeform 185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26" name="Freeform 186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27" name="Freeform 187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28" name="Freeform 188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29" name="Freeform 189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30" name="Freeform 190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31" name="Freeform 191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32" name="Freeform 192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33" name="Freeform 193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34" name="Freeform 194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35" name="Freeform 195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36" name="Freeform 196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37" name="Freeform 197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38" name="Freeform 198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39" name="Freeform 199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40" name="Freeform 200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41" name="Freeform 201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42" name="Freeform 202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43" name="Freeform 203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44" name="Freeform 204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45" name="Freeform 205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46" name="Freeform 206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47" name="Freeform 207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48" name="Freeform 208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49" name="Freeform 209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50" name="Freeform 210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51" name="Freeform 21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52" name="Freeform 21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53" name="Freeform 213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54" name="Freeform 214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55" name="Freeform 215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56" name="Freeform 216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57" name="Freeform 217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58" name="Freeform 218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59" name="Freeform 219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60" name="Freeform 220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61" name="Freeform 221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62" name="Freeform 222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63" name="Freeform 223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64" name="Freeform 224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65" name="Freeform 225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66" name="Freeform 226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67" name="Freeform 227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68" name="Freeform 228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69" name="Freeform 229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70" name="Freeform 230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71" name="Freeform 231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72" name="Freeform 232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73" name="Freeform 233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74" name="Freeform 234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75" name="Freeform 235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76" name="Freeform 236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77" name="Freeform 237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78" name="Freeform 238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79" name="Freeform 239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80" name="Freeform 240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81" name="Freeform 241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82" name="Freeform 242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83" name="Freeform 243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84" name="Freeform 244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85" name="Freeform 245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86" name="Freeform 246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87" name="Freeform 247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88" name="Freeform 248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89" name="Freeform 249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90" name="Freeform 250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91" name="Freeform 251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92" name="Freeform 252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93" name="Freeform 253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94" name="Freeform 254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95" name="Freeform 255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96" name="Freeform 256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97" name="Freeform 257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98" name="Freeform 258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99" name="Freeform 259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00" name="Freeform 260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01" name="Freeform 261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02" name="Freeform 262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03" name="Freeform 263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04" name="Freeform 264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05" name="Freeform 265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06" name="Freeform 266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07" name="Freeform 267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08" name="Freeform 268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09" name="Freeform 269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10" name="Freeform 270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11" name="Freeform 271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12" name="Freeform 272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13" name="Freeform 273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14" name="Freeform 274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15" name="Freeform 275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16" name="Freeform 276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17" name="Freeform 277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18" name="Freeform 278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19" name="Freeform 279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20" name="Freeform 280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21" name="Freeform 281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22" name="Freeform 282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23" name="Freeform 283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3325" name="Rectangle 285"/>
          <p:cNvSpPr>
            <a:spLocks noChangeArrowheads="1"/>
          </p:cNvSpPr>
          <p:nvPr/>
        </p:nvSpPr>
        <p:spPr bwMode="auto">
          <a:xfrm>
            <a:off x="1752600" y="8382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</a:t>
            </a:r>
            <a:r>
              <a:rPr lang="en-US" sz="3200" b="1" u="none">
                <a:solidFill>
                  <a:srgbClr val="0000FF"/>
                </a:solidFill>
              </a:rPr>
              <a:t>Động vật cần gì để sống?</a:t>
            </a:r>
          </a:p>
        </p:txBody>
      </p:sp>
      <p:grpSp>
        <p:nvGrpSpPr>
          <p:cNvPr id="343326" name="Group 286"/>
          <p:cNvGrpSpPr>
            <a:grpSpLocks/>
          </p:cNvGrpSpPr>
          <p:nvPr/>
        </p:nvGrpSpPr>
        <p:grpSpPr bwMode="auto">
          <a:xfrm>
            <a:off x="152400" y="2001838"/>
            <a:ext cx="830263" cy="969962"/>
            <a:chOff x="306" y="2160"/>
            <a:chExt cx="523" cy="611"/>
          </a:xfrm>
        </p:grpSpPr>
        <p:sp>
          <p:nvSpPr>
            <p:cNvPr id="343327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28" name="Pyr1"/>
            <p:cNvSpPr>
              <a:spLocks noEditPoints="1" noChangeArrowheads="1"/>
            </p:cNvSpPr>
            <p:nvPr/>
          </p:nvSpPr>
          <p:spPr bwMode="auto">
            <a:xfrm rot="13125863">
              <a:off x="306" y="2699"/>
              <a:ext cx="54" cy="7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10800000"/>
            <a:lstStyle/>
            <a:p>
              <a:pPr algn="ctr" eaLnBrk="0" hangingPunct="0"/>
              <a:endParaRPr lang="en-US" sz="1800" u="none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343329" name="Pyr2"/>
            <p:cNvSpPr>
              <a:spLocks noEditPoints="1" noChangeArrowheads="1"/>
            </p:cNvSpPr>
            <p:nvPr/>
          </p:nvSpPr>
          <p:spPr bwMode="auto">
            <a:xfrm rot="13125863">
              <a:off x="324" y="2628"/>
              <a:ext cx="118" cy="85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30" name="AutoShape 290"/>
            <p:cNvSpPr>
              <a:spLocks noChangeArrowheads="1"/>
            </p:cNvSpPr>
            <p:nvPr/>
          </p:nvSpPr>
          <p:spPr bwMode="auto">
            <a:xfrm rot="-678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 w="2857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3331" name="Line 291"/>
          <p:cNvSpPr>
            <a:spLocks noChangeShapeType="1"/>
          </p:cNvSpPr>
          <p:nvPr/>
        </p:nvSpPr>
        <p:spPr bwMode="auto">
          <a:xfrm>
            <a:off x="428625" y="1697038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332" name="Line 292"/>
          <p:cNvSpPr>
            <a:spLocks noChangeShapeType="1"/>
          </p:cNvSpPr>
          <p:nvPr/>
        </p:nvSpPr>
        <p:spPr bwMode="auto">
          <a:xfrm flipH="1">
            <a:off x="733425" y="1620838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333" name="Line 293"/>
          <p:cNvSpPr>
            <a:spLocks noChangeShapeType="1"/>
          </p:cNvSpPr>
          <p:nvPr/>
        </p:nvSpPr>
        <p:spPr bwMode="auto">
          <a:xfrm flipH="1">
            <a:off x="914400" y="1654175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334" name="Line 294"/>
          <p:cNvSpPr>
            <a:spLocks noChangeShapeType="1"/>
          </p:cNvSpPr>
          <p:nvPr/>
        </p:nvSpPr>
        <p:spPr bwMode="auto">
          <a:xfrm flipH="1">
            <a:off x="1066800" y="2133600"/>
            <a:ext cx="319088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335" name="Line 295"/>
          <p:cNvSpPr>
            <a:spLocks noChangeShapeType="1"/>
          </p:cNvSpPr>
          <p:nvPr/>
        </p:nvSpPr>
        <p:spPr bwMode="auto">
          <a:xfrm flipH="1" flipV="1">
            <a:off x="1114425" y="2382838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336" name="Line 296"/>
          <p:cNvSpPr>
            <a:spLocks noChangeShapeType="1"/>
          </p:cNvSpPr>
          <p:nvPr/>
        </p:nvSpPr>
        <p:spPr bwMode="auto">
          <a:xfrm flipH="1">
            <a:off x="1033463" y="1849438"/>
            <a:ext cx="309562" cy="261937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337" name="AutoShape 297"/>
          <p:cNvSpPr>
            <a:spLocks noChangeArrowheads="1"/>
          </p:cNvSpPr>
          <p:nvPr/>
        </p:nvSpPr>
        <p:spPr bwMode="auto">
          <a:xfrm>
            <a:off x="2362200" y="1981200"/>
            <a:ext cx="4876800" cy="1371600"/>
          </a:xfrm>
          <a:prstGeom prst="flowChartAlternateProcess">
            <a:avLst/>
          </a:prstGeom>
          <a:solidFill>
            <a:srgbClr val="66FFFF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u="none">
                <a:solidFill>
                  <a:srgbClr val="FF0000"/>
                </a:solidFill>
              </a:rPr>
              <a:t>ĐỘNG VẬT</a:t>
            </a:r>
          </a:p>
        </p:txBody>
      </p:sp>
      <p:sp>
        <p:nvSpPr>
          <p:cNvPr id="343338" name="Oval 298"/>
          <p:cNvSpPr>
            <a:spLocks noChangeArrowheads="1"/>
          </p:cNvSpPr>
          <p:nvPr/>
        </p:nvSpPr>
        <p:spPr bwMode="auto">
          <a:xfrm>
            <a:off x="0" y="3962400"/>
            <a:ext cx="2209800" cy="1371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Không khí</a:t>
            </a:r>
          </a:p>
        </p:txBody>
      </p:sp>
      <p:sp>
        <p:nvSpPr>
          <p:cNvPr id="343339" name="Oval 299" descr="Water droplets"/>
          <p:cNvSpPr>
            <a:spLocks noChangeArrowheads="1"/>
          </p:cNvSpPr>
          <p:nvPr/>
        </p:nvSpPr>
        <p:spPr bwMode="auto">
          <a:xfrm>
            <a:off x="4743450" y="4038600"/>
            <a:ext cx="2209800" cy="1371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Nước uống</a:t>
            </a:r>
          </a:p>
        </p:txBody>
      </p:sp>
      <p:sp>
        <p:nvSpPr>
          <p:cNvPr id="343340" name="Oval 300" descr="Papyrus"/>
          <p:cNvSpPr>
            <a:spLocks noChangeArrowheads="1"/>
          </p:cNvSpPr>
          <p:nvPr/>
        </p:nvSpPr>
        <p:spPr bwMode="auto">
          <a:xfrm>
            <a:off x="7010400" y="4038600"/>
            <a:ext cx="213360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Ánh sáng</a:t>
            </a:r>
          </a:p>
        </p:txBody>
      </p:sp>
      <p:sp>
        <p:nvSpPr>
          <p:cNvPr id="343341" name="Oval 301" descr="Pink tissue paper"/>
          <p:cNvSpPr>
            <a:spLocks noChangeArrowheads="1"/>
          </p:cNvSpPr>
          <p:nvPr/>
        </p:nvSpPr>
        <p:spPr bwMode="auto">
          <a:xfrm>
            <a:off x="2362200" y="4038600"/>
            <a:ext cx="2286000" cy="12954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Thức ăn</a:t>
            </a:r>
          </a:p>
        </p:txBody>
      </p:sp>
      <p:sp>
        <p:nvSpPr>
          <p:cNvPr id="343342" name="Line 302"/>
          <p:cNvSpPr>
            <a:spLocks noChangeShapeType="1"/>
          </p:cNvSpPr>
          <p:nvPr/>
        </p:nvSpPr>
        <p:spPr bwMode="auto">
          <a:xfrm flipH="1">
            <a:off x="1676400" y="3200400"/>
            <a:ext cx="685800" cy="838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343" name="Line 303"/>
          <p:cNvSpPr>
            <a:spLocks noChangeShapeType="1"/>
          </p:cNvSpPr>
          <p:nvPr/>
        </p:nvSpPr>
        <p:spPr bwMode="auto">
          <a:xfrm>
            <a:off x="7162800" y="3352800"/>
            <a:ext cx="533400" cy="762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344" name="Line 304"/>
          <p:cNvSpPr>
            <a:spLocks noChangeShapeType="1"/>
          </p:cNvSpPr>
          <p:nvPr/>
        </p:nvSpPr>
        <p:spPr bwMode="auto">
          <a:xfrm flipH="1">
            <a:off x="3657600" y="3352800"/>
            <a:ext cx="0" cy="685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345" name="Line 305"/>
          <p:cNvSpPr>
            <a:spLocks noChangeShapeType="1"/>
          </p:cNvSpPr>
          <p:nvPr/>
        </p:nvSpPr>
        <p:spPr bwMode="auto">
          <a:xfrm flipH="1">
            <a:off x="5867400" y="3352800"/>
            <a:ext cx="19050" cy="685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2209800"/>
            <a:ext cx="9144000" cy="2743200"/>
          </a:xfrm>
        </p:spPr>
        <p:txBody>
          <a:bodyPr/>
          <a:lstStyle/>
          <a:p>
            <a:r>
              <a:rPr lang="en-US" sz="3500" b="1">
                <a:solidFill>
                  <a:srgbClr val="FF0000"/>
                </a:solidFill>
                <a:latin typeface="Times New Roman" pitchFamily="18" charset="0"/>
              </a:rPr>
              <a:t> Về nhà xem lại bài.</a:t>
            </a:r>
          </a:p>
          <a:p>
            <a:r>
              <a:rPr lang="en-US" sz="3500" b="1">
                <a:solidFill>
                  <a:srgbClr val="FF0000"/>
                </a:solidFill>
                <a:latin typeface="Times New Roman" pitchFamily="18" charset="0"/>
              </a:rPr>
              <a:t>Chuẩn bị bài 63: Động vật ăn gì để sống ?</a:t>
            </a:r>
          </a:p>
          <a:p>
            <a:pPr>
              <a:buFontTx/>
              <a:buChar char="-"/>
            </a:pPr>
            <a:endParaRPr lang="en-US" sz="35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53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334000" cy="180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8874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1800" b="1" i="1" kern="10">
                <a:ln/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DẶN DÒ</a:t>
            </a:r>
          </a:p>
        </p:txBody>
      </p:sp>
      <p:pic>
        <p:nvPicPr>
          <p:cNvPr id="22534" name="Picture 6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367338"/>
            <a:ext cx="1428750" cy="1428750"/>
          </a:xfrm>
          <a:prstGeom prst="rect">
            <a:avLst/>
          </a:prstGeom>
          <a:noFill/>
        </p:spPr>
      </p:pic>
      <p:pic>
        <p:nvPicPr>
          <p:cNvPr id="22535" name="Picture 7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233988"/>
            <a:ext cx="1524000" cy="1524000"/>
          </a:xfrm>
          <a:prstGeom prst="rect">
            <a:avLst/>
          </a:prstGeom>
          <a:noFill/>
        </p:spPr>
      </p:pic>
      <p:pic>
        <p:nvPicPr>
          <p:cNvPr id="22536" name="Picture 8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57738"/>
            <a:ext cx="1752600" cy="1752600"/>
          </a:xfrm>
          <a:prstGeom prst="rect">
            <a:avLst/>
          </a:prstGeom>
          <a:noFill/>
        </p:spPr>
      </p:pic>
      <p:pic>
        <p:nvPicPr>
          <p:cNvPr id="22537" name="Picture 9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318125"/>
            <a:ext cx="1428750" cy="1428750"/>
          </a:xfrm>
          <a:prstGeom prst="rect">
            <a:avLst/>
          </a:prstGeom>
          <a:noFill/>
        </p:spPr>
      </p:pic>
      <p:pic>
        <p:nvPicPr>
          <p:cNvPr id="22538" name="Picture 10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429250"/>
            <a:ext cx="1428750" cy="1428750"/>
          </a:xfrm>
          <a:prstGeom prst="rect">
            <a:avLst/>
          </a:prstGeom>
          <a:noFill/>
        </p:spPr>
      </p:pic>
      <p:pic>
        <p:nvPicPr>
          <p:cNvPr id="22539" name="Picture 11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297488"/>
            <a:ext cx="1428750" cy="1428750"/>
          </a:xfrm>
          <a:prstGeom prst="rect">
            <a:avLst/>
          </a:prstGeom>
          <a:noFill/>
        </p:spPr>
      </p:pic>
      <p:pic>
        <p:nvPicPr>
          <p:cNvPr id="22540" name="Picture 12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2925" y="4770438"/>
            <a:ext cx="1022350" cy="1371600"/>
          </a:xfrm>
          <a:prstGeom prst="rect">
            <a:avLst/>
          </a:prstGeom>
          <a:noFill/>
        </p:spPr>
      </p:pic>
      <p:pic>
        <p:nvPicPr>
          <p:cNvPr id="22541" name="Picture 13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75" y="5367338"/>
            <a:ext cx="1428750" cy="1428750"/>
          </a:xfrm>
          <a:prstGeom prst="rect">
            <a:avLst/>
          </a:prstGeom>
          <a:noFill/>
        </p:spPr>
      </p:pic>
      <p:pic>
        <p:nvPicPr>
          <p:cNvPr id="22542" name="Picture 14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367213"/>
            <a:ext cx="1533525" cy="2490787"/>
          </a:xfrm>
          <a:prstGeom prst="rect">
            <a:avLst/>
          </a:prstGeom>
          <a:noFill/>
        </p:spPr>
      </p:pic>
      <p:pic>
        <p:nvPicPr>
          <p:cNvPr id="22543" name="Picture 15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19600"/>
            <a:ext cx="1752600" cy="2438400"/>
          </a:xfrm>
          <a:prstGeom prst="rect">
            <a:avLst/>
          </a:prstGeom>
          <a:noFill/>
        </p:spPr>
      </p:pic>
      <p:pic>
        <p:nvPicPr>
          <p:cNvPr id="22544" name="Picture 16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429250"/>
            <a:ext cx="1428750" cy="1428750"/>
          </a:xfrm>
          <a:prstGeom prst="rect">
            <a:avLst/>
          </a:prstGeom>
          <a:noFill/>
        </p:spPr>
      </p:pic>
      <p:pic>
        <p:nvPicPr>
          <p:cNvPr id="22545" name="Picture 17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429250"/>
            <a:ext cx="1428750" cy="1428750"/>
          </a:xfrm>
          <a:prstGeom prst="rect">
            <a:avLst/>
          </a:prstGeom>
          <a:noFill/>
        </p:spPr>
      </p:pic>
      <p:pic>
        <p:nvPicPr>
          <p:cNvPr id="22546" name="Picture 18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429250"/>
            <a:ext cx="1428750" cy="1428750"/>
          </a:xfrm>
          <a:prstGeom prst="rect">
            <a:avLst/>
          </a:prstGeom>
          <a:noFill/>
        </p:spPr>
      </p:pic>
      <p:pic>
        <p:nvPicPr>
          <p:cNvPr id="22547" name="Picture 19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770438"/>
            <a:ext cx="1022350" cy="1371600"/>
          </a:xfrm>
          <a:prstGeom prst="rect">
            <a:avLst/>
          </a:prstGeom>
          <a:noFill/>
        </p:spPr>
      </p:pic>
      <p:pic>
        <p:nvPicPr>
          <p:cNvPr id="22555" name="Picture 27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038600"/>
            <a:ext cx="1419225" cy="1968500"/>
          </a:xfrm>
          <a:prstGeom prst="rect">
            <a:avLst/>
          </a:prstGeom>
          <a:noFill/>
        </p:spPr>
      </p:pic>
      <p:pic>
        <p:nvPicPr>
          <p:cNvPr id="22556" name="Picture 28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2925" y="5016500"/>
            <a:ext cx="1022350" cy="1692275"/>
          </a:xfrm>
          <a:prstGeom prst="rect">
            <a:avLst/>
          </a:prstGeom>
          <a:noFill/>
        </p:spPr>
      </p:pic>
      <p:pic>
        <p:nvPicPr>
          <p:cNvPr id="22557" name="Picture 2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4343400"/>
            <a:ext cx="666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30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6075" y="4787900"/>
            <a:ext cx="1419225" cy="1905000"/>
          </a:xfrm>
          <a:prstGeom prst="rect">
            <a:avLst/>
          </a:prstGeom>
          <a:noFill/>
        </p:spPr>
      </p:pic>
      <p:pic>
        <p:nvPicPr>
          <p:cNvPr id="22559" name="Picture 31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5486400"/>
            <a:ext cx="1022350" cy="1371600"/>
          </a:xfrm>
          <a:prstGeom prst="rect">
            <a:avLst/>
          </a:prstGeom>
          <a:noFill/>
        </p:spPr>
      </p:pic>
      <p:pic>
        <p:nvPicPr>
          <p:cNvPr id="22560" name="Picture 3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0475" y="4635500"/>
            <a:ext cx="666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36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953000"/>
            <a:ext cx="1419225" cy="1905000"/>
          </a:xfrm>
          <a:prstGeom prst="rect">
            <a:avLst/>
          </a:prstGeom>
          <a:noFill/>
        </p:spPr>
      </p:pic>
      <p:pic>
        <p:nvPicPr>
          <p:cNvPr id="22565" name="Picture 37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5486400"/>
            <a:ext cx="1022350" cy="1371600"/>
          </a:xfrm>
          <a:prstGeom prst="rect">
            <a:avLst/>
          </a:prstGeom>
          <a:noFill/>
        </p:spPr>
      </p:pic>
      <p:pic>
        <p:nvPicPr>
          <p:cNvPr id="22566" name="Picture 3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876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39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953000"/>
            <a:ext cx="1419225" cy="914400"/>
          </a:xfrm>
          <a:prstGeom prst="rect">
            <a:avLst/>
          </a:prstGeom>
          <a:noFill/>
        </p:spPr>
      </p:pic>
      <p:pic>
        <p:nvPicPr>
          <p:cNvPr id="22568" name="Picture 40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2925" y="4356100"/>
            <a:ext cx="1022350" cy="1371600"/>
          </a:xfrm>
          <a:prstGeom prst="rect">
            <a:avLst/>
          </a:prstGeom>
          <a:noFill/>
        </p:spPr>
      </p:pic>
      <p:pic>
        <p:nvPicPr>
          <p:cNvPr id="22569" name="Picture 4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114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0" name="Picture 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5029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1" name="Picture 4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5029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2" name="Picture 4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12351">
            <a:off x="1371600" y="4648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3" name="Picture 4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2672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4" name="Picture 4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362200" y="3810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1508125" y="800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u="none"/>
          </a:p>
        </p:txBody>
      </p: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19050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745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BÀI CŨ:</a:t>
            </a: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1600200" y="990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  </a:t>
            </a:r>
            <a:r>
              <a:rPr lang="en-US" sz="3200" b="1" u="none">
                <a:solidFill>
                  <a:srgbClr val="0000FF"/>
                </a:solidFill>
              </a:rPr>
              <a:t>Trao đổi chất ở thực vật.</a:t>
            </a: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304800" y="2133600"/>
            <a:ext cx="8458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 2</a:t>
            </a:r>
            <a:r>
              <a:rPr lang="en-US" sz="3600" b="1" u="none"/>
              <a:t>:  Vẽ sơ đồ sự trao đổi  khí trong hô         hấp ở thực vật.</a:t>
            </a:r>
          </a:p>
          <a:p>
            <a:pPr>
              <a:spcBef>
                <a:spcPct val="50000"/>
              </a:spcBef>
            </a:pPr>
            <a:endParaRPr lang="en-US" sz="3600" b="1" u="none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Love (4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777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 u="none">
                <a:solidFill>
                  <a:srgbClr val="0000FF"/>
                </a:solidFill>
              </a:rPr>
              <a:t>Chúc các em chăm ngoan, học giỏi!</a:t>
            </a: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762000" y="457200"/>
            <a:ext cx="777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none">
                <a:solidFill>
                  <a:srgbClr val="FF00FF"/>
                </a:solidFill>
              </a:rPr>
              <a:t>Chúc Quý Thầy Cô vui khỏe, hạnh phúc.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1508125" y="800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u="none"/>
          </a:p>
        </p:txBody>
      </p:sp>
      <p:sp>
        <p:nvSpPr>
          <p:cNvPr id="327683" name="WordArt 3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19050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745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BÀI CŨ:</a:t>
            </a: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30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/>
              <a:t> </a:t>
            </a:r>
            <a:r>
              <a:rPr lang="en-US" sz="3200" b="1"/>
              <a:t>Câu 3</a:t>
            </a:r>
            <a:r>
              <a:rPr lang="en-US" sz="3200" b="1" u="none"/>
              <a:t>: Em hãy nêu các yếu tố cần có để thực vật sống và phát triển bình thường ?</a:t>
            </a:r>
          </a:p>
          <a:p>
            <a:pPr>
              <a:spcBef>
                <a:spcPct val="50000"/>
              </a:spcBef>
            </a:pPr>
            <a:endParaRPr lang="en-US" sz="3200" b="1" u="none">
              <a:latin typeface="VNI-Times" pitchFamily="2" charset="0"/>
            </a:endParaRP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600200" y="990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  </a:t>
            </a:r>
            <a:r>
              <a:rPr lang="en-US" sz="3200" b="1" u="none">
                <a:solidFill>
                  <a:srgbClr val="0000FF"/>
                </a:solidFill>
              </a:rPr>
              <a:t>Trao đổi chất ở thực vật.</a:t>
            </a:r>
          </a:p>
        </p:txBody>
      </p:sp>
      <p:sp>
        <p:nvSpPr>
          <p:cNvPr id="327689" name="Text Box 9" descr="Pink tissue paper"/>
          <p:cNvSpPr txBox="1">
            <a:spLocks noChangeArrowheads="1"/>
          </p:cNvSpPr>
          <p:nvPr/>
        </p:nvSpPr>
        <p:spPr bwMode="auto">
          <a:xfrm>
            <a:off x="152400" y="3352800"/>
            <a:ext cx="8839200" cy="2041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 u="none">
                <a:solidFill>
                  <a:srgbClr val="0000FF"/>
                </a:solidFill>
              </a:rPr>
              <a:t>  </a:t>
            </a:r>
            <a:r>
              <a:rPr lang="en-US" sz="5400" b="1" u="none">
                <a:solidFill>
                  <a:srgbClr val="0000FF"/>
                </a:solidFill>
              </a:rPr>
              <a:t> </a:t>
            </a:r>
            <a:r>
              <a:rPr lang="en-US" sz="3600" b="1" u="none">
                <a:solidFill>
                  <a:srgbClr val="0000FF"/>
                </a:solidFill>
              </a:rPr>
              <a:t>Thực vật cần có đủ nước, không khí, ánh sáng, nhiệt độ và chất khoáng thì mới sống và phát  triển bình thường.</a:t>
            </a:r>
            <a:endParaRPr lang="en-US" sz="5400" b="1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822325" y="1562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u="none"/>
          </a:p>
        </p:txBody>
      </p:sp>
      <p:sp>
        <p:nvSpPr>
          <p:cNvPr id="271363" name="Line 3"/>
          <p:cNvSpPr>
            <a:spLocks noChangeShapeType="1"/>
          </p:cNvSpPr>
          <p:nvPr/>
        </p:nvSpPr>
        <p:spPr bwMode="auto">
          <a:xfrm>
            <a:off x="1447800" y="52578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899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/>
              <a:t> </a:t>
            </a:r>
            <a:r>
              <a:rPr lang="en-US" sz="3200" b="1"/>
              <a:t>Câu 1</a:t>
            </a:r>
            <a:r>
              <a:rPr lang="en-US" sz="3200" b="1" u="none"/>
              <a:t>:  Hoàn thành sơ đồ sự trao đổi  thức ăn ở thực vật.</a:t>
            </a:r>
          </a:p>
          <a:p>
            <a:pPr>
              <a:spcBef>
                <a:spcPct val="50000"/>
              </a:spcBef>
            </a:pPr>
            <a:endParaRPr lang="en-US" sz="3200" b="1" u="none">
              <a:latin typeface="VNI-Times" pitchFamily="2" charset="0"/>
            </a:endParaRPr>
          </a:p>
        </p:txBody>
      </p:sp>
      <p:sp>
        <p:nvSpPr>
          <p:cNvPr id="271366" name="WordArt 6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19050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745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BÀI CŨ:</a:t>
            </a: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2057400" y="762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 dirty="0">
                <a:solidFill>
                  <a:srgbClr val="0000FF"/>
                </a:solidFill>
              </a:rPr>
              <a:t>        </a:t>
            </a:r>
            <a:r>
              <a:rPr lang="en-US" sz="3200" b="1" u="none" dirty="0" err="1">
                <a:solidFill>
                  <a:srgbClr val="0000FF"/>
                </a:solidFill>
              </a:rPr>
              <a:t>Trao</a:t>
            </a:r>
            <a:r>
              <a:rPr lang="en-US" sz="3200" b="1" u="none" dirty="0">
                <a:solidFill>
                  <a:srgbClr val="0000FF"/>
                </a:solidFill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</a:rPr>
              <a:t>đổi</a:t>
            </a:r>
            <a:r>
              <a:rPr lang="en-US" sz="3200" b="1" u="none" dirty="0">
                <a:solidFill>
                  <a:srgbClr val="0000FF"/>
                </a:solidFill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</a:rPr>
              <a:t>chất</a:t>
            </a:r>
            <a:r>
              <a:rPr lang="en-US" sz="3200" b="1" u="none" dirty="0">
                <a:solidFill>
                  <a:srgbClr val="0000FF"/>
                </a:solidFill>
              </a:rPr>
              <a:t> ở </a:t>
            </a:r>
            <a:r>
              <a:rPr lang="en-US" sz="3200" b="1" u="none" dirty="0" err="1">
                <a:solidFill>
                  <a:srgbClr val="0000FF"/>
                </a:solidFill>
              </a:rPr>
              <a:t>thực</a:t>
            </a:r>
            <a:r>
              <a:rPr lang="en-US" sz="3200" b="1" u="none" dirty="0">
                <a:solidFill>
                  <a:srgbClr val="0000FF"/>
                </a:solidFill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</a:rPr>
              <a:t>vật</a:t>
            </a:r>
            <a:r>
              <a:rPr lang="en-US" sz="3200" b="1" u="none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915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/>
              <a:t> </a:t>
            </a:r>
            <a:r>
              <a:rPr lang="en-US" sz="3200" b="1"/>
              <a:t>Câu 1</a:t>
            </a:r>
            <a:r>
              <a:rPr lang="en-US" sz="3200" b="1" u="none"/>
              <a:t>: </a:t>
            </a:r>
            <a:r>
              <a:rPr lang="en-US" sz="3600" b="1" i="1" u="none"/>
              <a:t>Sơ đồ sự trao đổi  thức ăn ở thực vật.</a:t>
            </a:r>
          </a:p>
          <a:p>
            <a:pPr>
              <a:spcBef>
                <a:spcPct val="50000"/>
              </a:spcBef>
            </a:pPr>
            <a:endParaRPr lang="en-US" sz="3600" b="1" i="1" u="none">
              <a:latin typeface="VNI-Times" pitchFamily="2" charset="0"/>
            </a:endParaRPr>
          </a:p>
        </p:txBody>
      </p:sp>
      <p:sp>
        <p:nvSpPr>
          <p:cNvPr id="270342" name="WordArt 6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1905000" cy="533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745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BÀI CŨ:</a:t>
            </a: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2057400" y="762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  </a:t>
            </a:r>
            <a:r>
              <a:rPr lang="en-US" sz="3200" b="1" u="none">
                <a:solidFill>
                  <a:srgbClr val="0000FF"/>
                </a:solidFill>
              </a:rPr>
              <a:t>Trao đổi chất ở thực vật.</a:t>
            </a:r>
          </a:p>
        </p:txBody>
      </p:sp>
      <p:sp>
        <p:nvSpPr>
          <p:cNvPr id="270352" name="Oval 16"/>
          <p:cNvSpPr>
            <a:spLocks noChangeArrowheads="1"/>
          </p:cNvSpPr>
          <p:nvPr/>
        </p:nvSpPr>
        <p:spPr bwMode="auto">
          <a:xfrm>
            <a:off x="3581400" y="3962400"/>
            <a:ext cx="2209800" cy="18288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u="none">
                <a:solidFill>
                  <a:srgbClr val="CC0000"/>
                </a:solidFill>
              </a:rPr>
              <a:t>THỰC VẬT</a:t>
            </a:r>
            <a:endParaRPr lang="en-US" sz="2000" u="none">
              <a:solidFill>
                <a:srgbClr val="CC0000"/>
              </a:solidFill>
            </a:endParaRPr>
          </a:p>
        </p:txBody>
      </p:sp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1584325" y="2266950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0354" name="Text Box 18"/>
          <p:cNvSpPr txBox="1">
            <a:spLocks noChangeArrowheads="1"/>
          </p:cNvSpPr>
          <p:nvPr/>
        </p:nvSpPr>
        <p:spPr bwMode="auto">
          <a:xfrm>
            <a:off x="609600" y="2514600"/>
            <a:ext cx="161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0000FF"/>
                </a:solidFill>
              </a:rPr>
              <a:t>Hấp thụ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6858000" y="2514600"/>
            <a:ext cx="1482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0000FF"/>
                </a:solidFill>
              </a:rPr>
              <a:t>Thải ra</a:t>
            </a:r>
          </a:p>
        </p:txBody>
      </p:sp>
      <p:sp>
        <p:nvSpPr>
          <p:cNvPr id="270357" name="Text Box 21"/>
          <p:cNvSpPr txBox="1">
            <a:spLocks noChangeArrowheads="1"/>
          </p:cNvSpPr>
          <p:nvPr/>
        </p:nvSpPr>
        <p:spPr bwMode="auto">
          <a:xfrm>
            <a:off x="228600" y="3429000"/>
            <a:ext cx="2435225" cy="5476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/>
              <a:t>Khí các-bô-níc</a:t>
            </a:r>
          </a:p>
        </p:txBody>
      </p:sp>
      <p:sp>
        <p:nvSpPr>
          <p:cNvPr id="270358" name="Text Box 22"/>
          <p:cNvSpPr txBox="1">
            <a:spLocks noChangeArrowheads="1"/>
          </p:cNvSpPr>
          <p:nvPr/>
        </p:nvSpPr>
        <p:spPr bwMode="auto">
          <a:xfrm>
            <a:off x="6677025" y="3505200"/>
            <a:ext cx="2057400" cy="5476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/>
              <a:t>   Khí ô- xi</a:t>
            </a:r>
          </a:p>
        </p:txBody>
      </p:sp>
      <p:sp>
        <p:nvSpPr>
          <p:cNvPr id="270359" name="Text Box 23"/>
          <p:cNvSpPr txBox="1">
            <a:spLocks noChangeArrowheads="1"/>
          </p:cNvSpPr>
          <p:nvPr/>
        </p:nvSpPr>
        <p:spPr bwMode="auto">
          <a:xfrm>
            <a:off x="304800" y="4481513"/>
            <a:ext cx="2057400" cy="54768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/>
              <a:t>       Nước</a:t>
            </a:r>
          </a:p>
        </p:txBody>
      </p:sp>
      <p:sp>
        <p:nvSpPr>
          <p:cNvPr id="270360" name="Text Box 24"/>
          <p:cNvSpPr txBox="1">
            <a:spLocks noChangeArrowheads="1"/>
          </p:cNvSpPr>
          <p:nvPr/>
        </p:nvSpPr>
        <p:spPr bwMode="auto">
          <a:xfrm>
            <a:off x="6677025" y="4495800"/>
            <a:ext cx="2057400" cy="5476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/>
              <a:t>  Hơi nước</a:t>
            </a:r>
          </a:p>
        </p:txBody>
      </p:sp>
      <p:sp>
        <p:nvSpPr>
          <p:cNvPr id="270361" name="Text Box 25"/>
          <p:cNvSpPr txBox="1">
            <a:spLocks noChangeArrowheads="1"/>
          </p:cNvSpPr>
          <p:nvPr/>
        </p:nvSpPr>
        <p:spPr bwMode="auto">
          <a:xfrm>
            <a:off x="304800" y="5334000"/>
            <a:ext cx="2082800" cy="9747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none"/>
              <a:t>      Các </a:t>
            </a:r>
          </a:p>
          <a:p>
            <a:r>
              <a:rPr lang="en-US" sz="2800" b="1" u="none"/>
              <a:t>chất khoáng</a:t>
            </a:r>
          </a:p>
        </p:txBody>
      </p:sp>
      <p:sp>
        <p:nvSpPr>
          <p:cNvPr id="270362" name="Text Box 26"/>
          <p:cNvSpPr txBox="1">
            <a:spLocks noChangeArrowheads="1"/>
          </p:cNvSpPr>
          <p:nvPr/>
        </p:nvSpPr>
        <p:spPr bwMode="auto">
          <a:xfrm>
            <a:off x="6600825" y="5410200"/>
            <a:ext cx="2162175" cy="9747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none"/>
              <a:t>   Các chất </a:t>
            </a:r>
          </a:p>
          <a:p>
            <a:r>
              <a:rPr lang="en-US" sz="2800" b="1" u="none"/>
              <a:t>khoáng khác</a:t>
            </a:r>
          </a:p>
        </p:txBody>
      </p:sp>
      <p:sp>
        <p:nvSpPr>
          <p:cNvPr id="270363" name="Line 27"/>
          <p:cNvSpPr>
            <a:spLocks noChangeShapeType="1"/>
          </p:cNvSpPr>
          <p:nvPr/>
        </p:nvSpPr>
        <p:spPr bwMode="auto">
          <a:xfrm flipV="1">
            <a:off x="2514600" y="54102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64" name="Line 28"/>
          <p:cNvSpPr>
            <a:spLocks noChangeShapeType="1"/>
          </p:cNvSpPr>
          <p:nvPr/>
        </p:nvSpPr>
        <p:spPr bwMode="auto">
          <a:xfrm flipV="1">
            <a:off x="2514600" y="4800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65" name="Line 29"/>
          <p:cNvSpPr>
            <a:spLocks noChangeShapeType="1"/>
          </p:cNvSpPr>
          <p:nvPr/>
        </p:nvSpPr>
        <p:spPr bwMode="auto">
          <a:xfrm>
            <a:off x="2743200" y="38100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66" name="Line 30"/>
          <p:cNvSpPr>
            <a:spLocks noChangeShapeType="1"/>
          </p:cNvSpPr>
          <p:nvPr/>
        </p:nvSpPr>
        <p:spPr bwMode="auto">
          <a:xfrm flipV="1">
            <a:off x="5638800" y="38862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67" name="Line 31"/>
          <p:cNvSpPr>
            <a:spLocks noChangeShapeType="1"/>
          </p:cNvSpPr>
          <p:nvPr/>
        </p:nvSpPr>
        <p:spPr bwMode="auto">
          <a:xfrm>
            <a:off x="5486400" y="5638800"/>
            <a:ext cx="990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68" name="Line 32"/>
          <p:cNvSpPr>
            <a:spLocks noChangeShapeType="1"/>
          </p:cNvSpPr>
          <p:nvPr/>
        </p:nvSpPr>
        <p:spPr bwMode="auto">
          <a:xfrm>
            <a:off x="5867400" y="4800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0382" name="Picture 46" descr="Variados28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0" y="1905000"/>
            <a:ext cx="1873250" cy="1635125"/>
          </a:xfrm>
          <a:prstGeom prst="rect">
            <a:avLst/>
          </a:prstGeom>
          <a:noFill/>
        </p:spPr>
      </p:pic>
      <p:sp>
        <p:nvSpPr>
          <p:cNvPr id="270383" name="Text Box 47"/>
          <p:cNvSpPr txBox="1">
            <a:spLocks noChangeArrowheads="1"/>
          </p:cNvSpPr>
          <p:nvPr/>
        </p:nvSpPr>
        <p:spPr bwMode="auto">
          <a:xfrm>
            <a:off x="3886200" y="2057400"/>
            <a:ext cx="1716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u="none">
                <a:solidFill>
                  <a:srgbClr val="0000FF"/>
                </a:solidFill>
                <a:cs typeface="Arial" charset="0"/>
              </a:rPr>
              <a:t>Ánh sáng</a:t>
            </a:r>
          </a:p>
          <a:p>
            <a:r>
              <a:rPr lang="en-US" sz="3000" b="1" u="none">
                <a:solidFill>
                  <a:srgbClr val="0000FF"/>
                </a:solidFill>
                <a:cs typeface="Arial" charset="0"/>
              </a:rPr>
              <a:t> mặt trời</a:t>
            </a:r>
          </a:p>
        </p:txBody>
      </p:sp>
      <p:sp>
        <p:nvSpPr>
          <p:cNvPr id="270384" name="Line 48"/>
          <p:cNvSpPr>
            <a:spLocks noChangeShapeType="1"/>
          </p:cNvSpPr>
          <p:nvPr/>
        </p:nvSpPr>
        <p:spPr bwMode="auto">
          <a:xfrm>
            <a:off x="5278438" y="3622675"/>
            <a:ext cx="360362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85" name="Line 49"/>
          <p:cNvSpPr>
            <a:spLocks noChangeShapeType="1"/>
          </p:cNvSpPr>
          <p:nvPr/>
        </p:nvSpPr>
        <p:spPr bwMode="auto">
          <a:xfrm>
            <a:off x="5067300" y="3698875"/>
            <a:ext cx="647700" cy="18732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86" name="Line 50"/>
          <p:cNvSpPr>
            <a:spLocks noChangeShapeType="1"/>
          </p:cNvSpPr>
          <p:nvPr/>
        </p:nvSpPr>
        <p:spPr bwMode="auto">
          <a:xfrm>
            <a:off x="4876800" y="3698875"/>
            <a:ext cx="200025" cy="76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87" name="Line 51"/>
          <p:cNvSpPr>
            <a:spLocks noChangeShapeType="1"/>
          </p:cNvSpPr>
          <p:nvPr/>
        </p:nvSpPr>
        <p:spPr bwMode="auto">
          <a:xfrm>
            <a:off x="4687888" y="3775075"/>
            <a:ext cx="28575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88" name="Line 52"/>
          <p:cNvSpPr>
            <a:spLocks noChangeShapeType="1"/>
          </p:cNvSpPr>
          <p:nvPr/>
        </p:nvSpPr>
        <p:spPr bwMode="auto">
          <a:xfrm>
            <a:off x="4572000" y="3775075"/>
            <a:ext cx="0" cy="11509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89" name="Line 53"/>
          <p:cNvSpPr>
            <a:spLocks noChangeShapeType="1"/>
          </p:cNvSpPr>
          <p:nvPr/>
        </p:nvSpPr>
        <p:spPr bwMode="auto">
          <a:xfrm flipH="1">
            <a:off x="4364038" y="3775075"/>
            <a:ext cx="63500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90" name="Line 54"/>
          <p:cNvSpPr>
            <a:spLocks noChangeShapeType="1"/>
          </p:cNvSpPr>
          <p:nvPr/>
        </p:nvSpPr>
        <p:spPr bwMode="auto">
          <a:xfrm flipH="1">
            <a:off x="4067175" y="3775075"/>
            <a:ext cx="2032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91" name="Line 55"/>
          <p:cNvSpPr>
            <a:spLocks noChangeShapeType="1"/>
          </p:cNvSpPr>
          <p:nvPr/>
        </p:nvSpPr>
        <p:spPr bwMode="auto">
          <a:xfrm flipH="1">
            <a:off x="3962400" y="3622675"/>
            <a:ext cx="195263" cy="76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92" name="Line 56"/>
          <p:cNvSpPr>
            <a:spLocks noChangeShapeType="1"/>
          </p:cNvSpPr>
          <p:nvPr/>
        </p:nvSpPr>
        <p:spPr bwMode="auto">
          <a:xfrm flipH="1">
            <a:off x="3492500" y="3622675"/>
            <a:ext cx="504825" cy="2016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93" name="Line 57"/>
          <p:cNvSpPr>
            <a:spLocks noChangeShapeType="1"/>
          </p:cNvSpPr>
          <p:nvPr/>
        </p:nvSpPr>
        <p:spPr bwMode="auto">
          <a:xfrm flipH="1">
            <a:off x="3675063" y="3546475"/>
            <a:ext cx="287337" cy="920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7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7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7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7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7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7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7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7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7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7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7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54" grpId="0"/>
      <p:bldP spid="270356" grpId="0"/>
      <p:bldP spid="270357" grpId="0" animBg="1"/>
      <p:bldP spid="270358" grpId="0" animBg="1"/>
      <p:bldP spid="270359" grpId="0" animBg="1"/>
      <p:bldP spid="270360" grpId="0" animBg="1"/>
      <p:bldP spid="270361" grpId="0" animBg="1"/>
      <p:bldP spid="270362" grpId="0" animBg="1"/>
      <p:bldP spid="270363" grpId="0" animBg="1"/>
      <p:bldP spid="270364" grpId="0" animBg="1"/>
      <p:bldP spid="270365" grpId="0" animBg="1"/>
      <p:bldP spid="270366" grpId="0" animBg="1"/>
      <p:bldP spid="270367" grpId="0" animBg="1"/>
      <p:bldP spid="270368" grpId="0" animBg="1"/>
      <p:bldP spid="270383" grpId="0"/>
      <p:bldP spid="270384" grpId="0" animBg="1"/>
      <p:bldP spid="270385" grpId="0" animBg="1"/>
      <p:bldP spid="270386" grpId="0" animBg="1"/>
      <p:bldP spid="270387" grpId="0" animBg="1"/>
      <p:bldP spid="270388" grpId="0" animBg="1"/>
      <p:bldP spid="270389" grpId="0" animBg="1"/>
      <p:bldP spid="270390" grpId="0" animBg="1"/>
      <p:bldP spid="270391" grpId="0" animBg="1"/>
      <p:bldP spid="270392" grpId="0" animBg="1"/>
      <p:bldP spid="2703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1508125" y="800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u="none"/>
          </a:p>
        </p:txBody>
      </p:sp>
      <p:sp>
        <p:nvSpPr>
          <p:cNvPr id="273412" name="WordArt 4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19050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745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BÀI CŨ:</a:t>
            </a: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1600200" y="990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  </a:t>
            </a:r>
            <a:r>
              <a:rPr lang="en-US" sz="3200" b="1" u="none">
                <a:solidFill>
                  <a:srgbClr val="0000FF"/>
                </a:solidFill>
              </a:rPr>
              <a:t>Trao đổi chất ở thực vật.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8458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 2</a:t>
            </a:r>
            <a:r>
              <a:rPr lang="en-US" sz="3600" b="1" u="none"/>
              <a:t>:  Vẽ sơ đồ sự trao đổi  khí trong hô         hấp ở thực vật.</a:t>
            </a:r>
          </a:p>
          <a:p>
            <a:pPr>
              <a:spcBef>
                <a:spcPct val="50000"/>
              </a:spcBef>
            </a:pPr>
            <a:endParaRPr lang="en-US" sz="3600" b="1" u="none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AlternateProcess">
            <a:avLst/>
          </a:prstGeom>
          <a:solidFill>
            <a:srgbClr val="66FFFF">
              <a:alpha val="98000"/>
            </a:srgbClr>
          </a:solidFill>
          <a:ln w="38100" algn="ctr">
            <a:pattFill prst="wdUpDiag">
              <a:fgClr>
                <a:srgbClr val="FF00FF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endParaRPr lang="en-US" sz="2800" u="none">
              <a:latin typeface="VNI-Times" pitchFamily="2" charset="0"/>
            </a:endParaRPr>
          </a:p>
          <a:p>
            <a:pPr marL="342900" indent="-342900"/>
            <a:endParaRPr lang="en-US" sz="2800" u="none">
              <a:latin typeface="VNI-Times" pitchFamily="2" charset="0"/>
            </a:endParaRPr>
          </a:p>
          <a:p>
            <a:pPr marL="342900" indent="-342900"/>
            <a:endParaRPr lang="en-US" sz="2800" u="none">
              <a:latin typeface="VNI-Times" pitchFamily="2" charset="0"/>
            </a:endParaRPr>
          </a:p>
          <a:p>
            <a:pPr marL="342900" indent="-342900"/>
            <a:endParaRPr lang="en-US" sz="2800" u="none">
              <a:latin typeface="VNI-Times" pitchFamily="2" charset="0"/>
            </a:endParaRPr>
          </a:p>
          <a:p>
            <a:pPr marL="342900" indent="-342900"/>
            <a:endParaRPr lang="en-US" sz="2800" u="none">
              <a:latin typeface="VNI-Times" pitchFamily="2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u="none">
              <a:latin typeface="VNI-Times" pitchFamily="2" charset="0"/>
            </a:endParaRPr>
          </a:p>
        </p:txBody>
      </p:sp>
      <p:sp>
        <p:nvSpPr>
          <p:cNvPr id="60504" name="AutoShape 88"/>
          <p:cNvSpPr>
            <a:spLocks noChangeArrowheads="1"/>
          </p:cNvSpPr>
          <p:nvPr/>
        </p:nvSpPr>
        <p:spPr bwMode="auto">
          <a:xfrm>
            <a:off x="3886200" y="4419600"/>
            <a:ext cx="1828800" cy="928688"/>
          </a:xfrm>
          <a:prstGeom prst="flowChartTerminator">
            <a:avLst/>
          </a:prstGeom>
          <a:solidFill>
            <a:srgbClr val="66FF33"/>
          </a:solidFill>
          <a:ln w="28575">
            <a:solidFill>
              <a:srgbClr val="7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u="none">
                <a:solidFill>
                  <a:srgbClr val="0033CC"/>
                </a:solidFill>
              </a:rPr>
              <a:t>THỰC VẬT</a:t>
            </a:r>
            <a:endParaRPr lang="en-US" sz="1800" u="none">
              <a:solidFill>
                <a:srgbClr val="0033CC"/>
              </a:solidFill>
            </a:endParaRPr>
          </a:p>
        </p:txBody>
      </p:sp>
      <p:sp>
        <p:nvSpPr>
          <p:cNvPr id="60505" name="Text Box 89"/>
          <p:cNvSpPr txBox="1">
            <a:spLocks noChangeArrowheads="1"/>
          </p:cNvSpPr>
          <p:nvPr/>
        </p:nvSpPr>
        <p:spPr bwMode="auto">
          <a:xfrm>
            <a:off x="7010400" y="3733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u="none">
                <a:solidFill>
                  <a:srgbClr val="0000FF"/>
                </a:solidFill>
              </a:rPr>
              <a:t>Thải ra</a:t>
            </a:r>
            <a:endParaRPr lang="en-US" sz="1800" u="none">
              <a:solidFill>
                <a:srgbClr val="0000FF"/>
              </a:solidFill>
            </a:endParaRPr>
          </a:p>
        </p:txBody>
      </p:sp>
      <p:sp>
        <p:nvSpPr>
          <p:cNvPr id="60506" name="Text Box 90"/>
          <p:cNvSpPr txBox="1">
            <a:spLocks noChangeArrowheads="1"/>
          </p:cNvSpPr>
          <p:nvPr/>
        </p:nvSpPr>
        <p:spPr bwMode="auto">
          <a:xfrm>
            <a:off x="990600" y="3733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u="none">
                <a:solidFill>
                  <a:srgbClr val="0000FF"/>
                </a:solidFill>
              </a:rPr>
              <a:t>Hấp thụ</a:t>
            </a:r>
            <a:endParaRPr lang="en-US" sz="1800" u="none">
              <a:solidFill>
                <a:srgbClr val="0000FF"/>
              </a:solidFill>
            </a:endParaRPr>
          </a:p>
        </p:txBody>
      </p:sp>
      <p:sp>
        <p:nvSpPr>
          <p:cNvPr id="60507" name="AutoShape 91" descr="Bouquet"/>
          <p:cNvSpPr>
            <a:spLocks noChangeArrowheads="1"/>
          </p:cNvSpPr>
          <p:nvPr/>
        </p:nvSpPr>
        <p:spPr bwMode="auto">
          <a:xfrm>
            <a:off x="609600" y="4419600"/>
            <a:ext cx="2133600" cy="865188"/>
          </a:xfrm>
          <a:prstGeom prst="flowChartPreparation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u="none">
                <a:solidFill>
                  <a:srgbClr val="CC0066"/>
                </a:solidFill>
              </a:rPr>
              <a:t>Khí ô-xi</a:t>
            </a:r>
            <a:endParaRPr lang="en-US" sz="1800" b="1" u="none">
              <a:solidFill>
                <a:srgbClr val="CC0066"/>
              </a:solidFill>
            </a:endParaRPr>
          </a:p>
        </p:txBody>
      </p:sp>
      <p:sp>
        <p:nvSpPr>
          <p:cNvPr id="60508" name="AutoShape 92" descr="Bouquet"/>
          <p:cNvSpPr>
            <a:spLocks noChangeArrowheads="1"/>
          </p:cNvSpPr>
          <p:nvPr/>
        </p:nvSpPr>
        <p:spPr bwMode="auto">
          <a:xfrm>
            <a:off x="6629400" y="4419600"/>
            <a:ext cx="2133600" cy="865188"/>
          </a:xfrm>
          <a:prstGeom prst="flowChartPreparation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u="none">
                <a:solidFill>
                  <a:srgbClr val="CC0066"/>
                </a:solidFill>
              </a:rPr>
              <a:t>Khí các-bô-níc</a:t>
            </a:r>
            <a:endParaRPr lang="en-US" sz="1800" b="1" u="none">
              <a:solidFill>
                <a:srgbClr val="CC0066"/>
              </a:solidFill>
            </a:endParaRPr>
          </a:p>
        </p:txBody>
      </p:sp>
      <p:sp>
        <p:nvSpPr>
          <p:cNvPr id="60509" name="Line 93"/>
          <p:cNvSpPr>
            <a:spLocks noChangeShapeType="1"/>
          </p:cNvSpPr>
          <p:nvPr/>
        </p:nvSpPr>
        <p:spPr bwMode="auto">
          <a:xfrm>
            <a:off x="5867400" y="4876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511" name="Line 95"/>
          <p:cNvSpPr>
            <a:spLocks noChangeShapeType="1"/>
          </p:cNvSpPr>
          <p:nvPr/>
        </p:nvSpPr>
        <p:spPr bwMode="auto">
          <a:xfrm>
            <a:off x="2819400" y="4876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513" name="WordArt 97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19050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745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BÀI CŨ:</a:t>
            </a:r>
          </a:p>
        </p:txBody>
      </p:sp>
      <p:sp>
        <p:nvSpPr>
          <p:cNvPr id="60514" name="Rectangle 98"/>
          <p:cNvSpPr>
            <a:spLocks noChangeArrowheads="1"/>
          </p:cNvSpPr>
          <p:nvPr/>
        </p:nvSpPr>
        <p:spPr bwMode="auto">
          <a:xfrm>
            <a:off x="1600200" y="990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        </a:t>
            </a:r>
            <a:r>
              <a:rPr lang="en-US" sz="3200" b="1" u="none">
                <a:solidFill>
                  <a:srgbClr val="0000FF"/>
                </a:solidFill>
              </a:rPr>
              <a:t>Trao đổi chất ở thực vật.</a:t>
            </a:r>
          </a:p>
        </p:txBody>
      </p:sp>
      <p:sp>
        <p:nvSpPr>
          <p:cNvPr id="60515" name="Text Box 99"/>
          <p:cNvSpPr txBox="1">
            <a:spLocks noChangeArrowheads="1"/>
          </p:cNvSpPr>
          <p:nvPr/>
        </p:nvSpPr>
        <p:spPr bwMode="auto">
          <a:xfrm>
            <a:off x="228600" y="167640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 2</a:t>
            </a:r>
            <a:r>
              <a:rPr lang="en-US" sz="3600" b="1" u="none"/>
              <a:t>:  </a:t>
            </a:r>
            <a:r>
              <a:rPr lang="en-US" sz="3600" b="1" i="1" u="none"/>
              <a:t>Sơ đồ sự trao đổi  khí trong hô hấp ở thực vật.</a:t>
            </a:r>
          </a:p>
          <a:p>
            <a:pPr>
              <a:spcBef>
                <a:spcPct val="50000"/>
              </a:spcBef>
            </a:pPr>
            <a:endParaRPr lang="en-US" sz="3600" b="1" i="1" u="none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5146"/>
  <p:tag name="VIOLETTITLE" val="ĐỘNG VẬT CẦN GÌ ĐỂ SỐNG?"/>
  <p:tag name="VIOLETLESSON" val="59"/>
  <p:tag name="VIOLETCATID" val="8048925"/>
  <p:tag name="VIOLETSUBJECT" val="Khoa học 4"/>
  <p:tag name="VIOLETAUTHORID" val="2417725"/>
  <p:tag name="VIOLETAUTHORNAME" val="Vũ Thị Dung"/>
  <p:tag name="VIOLETAUTHORAVATAR" val="2417725.jpg"/>
  <p:tag name="VIOLETAUTHORADDRESS" val="Trường Tiểu học Tân Phúc 1 - Bình Thuận"/>
  <p:tag name="VIOLETDATE" val="2012-06-06 16:24:24"/>
  <p:tag name="VIOLETHIT" val="468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340&quot;/&gt;&lt;/object&gt;&lt;object type=&quot;3&quot; unique_id=&quot;10006&quot;&gt;&lt;property id=&quot;20148&quot; value=&quot;5&quot;/&gt;&lt;property id=&quot;20300&quot; value=&quot;Slide 3&quot;/&gt;&lt;property id=&quot;20307&quot; value=&quot;341&quot;/&gt;&lt;/object&gt;&lt;object type=&quot;3&quot; unique_id=&quot;10007&quot;&gt;&lt;property id=&quot;20148&quot; value=&quot;5&quot;/&gt;&lt;property id=&quot;20300&quot; value=&quot;Slide 4&quot;/&gt;&lt;property id=&quot;20307&quot; value=&quot;331&quot;/&gt;&lt;/object&gt;&lt;object type=&quot;3&quot; unique_id=&quot;10008&quot;&gt;&lt;property id=&quot;20148&quot; value=&quot;5&quot;/&gt;&lt;property id=&quot;20300&quot; value=&quot;Slide 5&quot;/&gt;&lt;property id=&quot;20307&quot; value=&quot;473&quot;/&gt;&lt;/object&gt;&lt;object type=&quot;3&quot; unique_id=&quot;10009&quot;&gt;&lt;property id=&quot;20148&quot; value=&quot;5&quot;/&gt;&lt;property id=&quot;20300&quot; value=&quot;Slide 6&quot;/&gt;&lt;property id=&quot;20307&quot; value=&quot;442&quot;/&gt;&lt;/object&gt;&lt;object type=&quot;3&quot; unique_id=&quot;10010&quot;&gt;&lt;property id=&quot;20148&quot; value=&quot;5&quot;/&gt;&lt;property id=&quot;20300&quot; value=&quot;Slide 7&quot;/&gt;&lt;property id=&quot;20307&quot; value=&quot;441&quot;/&gt;&lt;/object&gt;&lt;object type=&quot;3&quot; unique_id=&quot;10011&quot;&gt;&lt;property id=&quot;20148&quot; value=&quot;5&quot;/&gt;&lt;property id=&quot;20300&quot; value=&quot;Slide 8&quot;/&gt;&lt;property id=&quot;20307&quot; value=&quot;443&quot;/&gt;&lt;/object&gt;&lt;object type=&quot;3&quot; unique_id=&quot;10012&quot;&gt;&lt;property id=&quot;20148&quot; value=&quot;5&quot;/&gt;&lt;property id=&quot;20300&quot; value=&quot;Slide 9&quot;/&gt;&lt;property id=&quot;20307&quot; value=&quot;317&quot;/&gt;&lt;/object&gt;&lt;object type=&quot;3&quot; unique_id=&quot;10013&quot;&gt;&lt;property id=&quot;20148&quot; value=&quot;5&quot;/&gt;&lt;property id=&quot;20300&quot; value=&quot;Slide 10&quot;/&gt;&lt;property id=&quot;20307&quot; value=&quot;386&quot;/&gt;&lt;/object&gt;&lt;object type=&quot;3&quot; unique_id=&quot;10014&quot;&gt;&lt;property id=&quot;20148&quot; value=&quot;5&quot;/&gt;&lt;property id=&quot;20300&quot; value=&quot;Slide 11&quot;/&gt;&lt;property id=&quot;20307&quot; value=&quot;349&quot;/&gt;&lt;/object&gt;&lt;object type=&quot;3&quot; unique_id=&quot;10015&quot;&gt;&lt;property id=&quot;20148&quot; value=&quot;5&quot;/&gt;&lt;property id=&quot;20300&quot; value=&quot;Slide 12&quot;/&gt;&lt;property id=&quot;20307&quot; value=&quot;444&quot;/&gt;&lt;/object&gt;&lt;object type=&quot;3&quot; unique_id=&quot;10016&quot;&gt;&lt;property id=&quot;20148&quot; value=&quot;5&quot;/&gt;&lt;property id=&quot;20300&quot; value=&quot;Slide 13&quot;/&gt;&lt;property id=&quot;20307&quot; value=&quot;477&quot;/&gt;&lt;/object&gt;&lt;object type=&quot;3&quot; unique_id=&quot;10017&quot;&gt;&lt;property id=&quot;20148&quot; value=&quot;5&quot;/&gt;&lt;property id=&quot;20300&quot; value=&quot;Slide 14&quot;/&gt;&lt;property id=&quot;20307&quot; value=&quot;452&quot;/&gt;&lt;/object&gt;&lt;object type=&quot;3&quot; unique_id=&quot;10018&quot;&gt;&lt;property id=&quot;20148&quot; value=&quot;5&quot;/&gt;&lt;property id=&quot;20300&quot; value=&quot;Slide 15&quot;/&gt;&lt;property id=&quot;20307&quot; value=&quot;453&quot;/&gt;&lt;/object&gt;&lt;object type=&quot;3&quot; unique_id=&quot;10019&quot;&gt;&lt;property id=&quot;20148&quot; value=&quot;5&quot;/&gt;&lt;property id=&quot;20300&quot; value=&quot;Slide 16&quot;/&gt;&lt;property id=&quot;20307&quot; value=&quot;474&quot;/&gt;&lt;/object&gt;&lt;object type=&quot;3&quot; unique_id=&quot;10020&quot;&gt;&lt;property id=&quot;20148&quot; value=&quot;5&quot;/&gt;&lt;property id=&quot;20300&quot; value=&quot;Slide 17&quot;/&gt;&lt;property id=&quot;20307&quot; value=&quot;475&quot;/&gt;&lt;/object&gt;&lt;object type=&quot;3&quot; unique_id=&quot;10021&quot;&gt;&lt;property id=&quot;20148&quot; value=&quot;5&quot;/&gt;&lt;property id=&quot;20300&quot; value=&quot;Slide 18&quot;/&gt;&lt;property id=&quot;20307&quot; value=&quot;454&quot;/&gt;&lt;/object&gt;&lt;object type=&quot;3&quot; unique_id=&quot;10022&quot;&gt;&lt;property id=&quot;20148&quot; value=&quot;5&quot;/&gt;&lt;property id=&quot;20300&quot; value=&quot;Slide 19&quot;/&gt;&lt;property id=&quot;20307&quot; value=&quot;450&quot;/&gt;&lt;/object&gt;&lt;object type=&quot;3&quot; unique_id=&quot;10023&quot;&gt;&lt;property id=&quot;20148&quot; value=&quot;5&quot;/&gt;&lt;property id=&quot;20300&quot; value=&quot;Slide 20&quot;/&gt;&lt;property id=&quot;20307&quot; value=&quot;445&quot;/&gt;&lt;/object&gt;&lt;object type=&quot;3&quot; unique_id=&quot;10024&quot;&gt;&lt;property id=&quot;20148&quot; value=&quot;5&quot;/&gt;&lt;property id=&quot;20300&quot; value=&quot;Slide 21&quot;/&gt;&lt;property id=&quot;20307&quot; value=&quot;455&quot;/&gt;&lt;/object&gt;&lt;object type=&quot;3&quot; unique_id=&quot;10025&quot;&gt;&lt;property id=&quot;20148&quot; value=&quot;5&quot;/&gt;&lt;property id=&quot;20300&quot; value=&quot;Slide 22&quot;/&gt;&lt;property id=&quot;20307&quot; value=&quot;456&quot;/&gt;&lt;/object&gt;&lt;object type=&quot;3&quot; unique_id=&quot;10026&quot;&gt;&lt;property id=&quot;20148&quot; value=&quot;5&quot;/&gt;&lt;property id=&quot;20300&quot; value=&quot;Slide 23&quot;/&gt;&lt;property id=&quot;20307&quot; value=&quot;448&quot;/&gt;&lt;/object&gt;&lt;object type=&quot;3&quot; unique_id=&quot;10027&quot;&gt;&lt;property id=&quot;20148&quot; value=&quot;5&quot;/&gt;&lt;property id=&quot;20300&quot; value=&quot;Slide 24&quot;/&gt;&lt;property id=&quot;20307&quot; value=&quot;457&quot;/&gt;&lt;/object&gt;&lt;object type=&quot;3&quot; unique_id=&quot;10028&quot;&gt;&lt;property id=&quot;20148&quot; value=&quot;5&quot;/&gt;&lt;property id=&quot;20300&quot; value=&quot;Slide 25&quot;/&gt;&lt;property id=&quot;20307&quot; value=&quot;449&quot;/&gt;&lt;/object&gt;&lt;object type=&quot;3&quot; unique_id=&quot;10029&quot;&gt;&lt;property id=&quot;20148&quot; value=&quot;5&quot;/&gt;&lt;property id=&quot;20300&quot; value=&quot;Slide 26&quot;/&gt;&lt;property id=&quot;20307&quot; value=&quot;458&quot;/&gt;&lt;/object&gt;&lt;object type=&quot;3&quot; unique_id=&quot;10030&quot;&gt;&lt;property id=&quot;20148&quot; value=&quot;5&quot;/&gt;&lt;property id=&quot;20300&quot; value=&quot;Slide 27&quot;/&gt;&lt;property id=&quot;20307&quot; value=&quot;459&quot;/&gt;&lt;/object&gt;&lt;object type=&quot;3&quot; unique_id=&quot;10031&quot;&gt;&lt;property id=&quot;20148&quot; value=&quot;5&quot;/&gt;&lt;property id=&quot;20300&quot; value=&quot;Slide 28&quot;/&gt;&lt;property id=&quot;20307&quot; value=&quot;465&quot;/&gt;&lt;/object&gt;&lt;object type=&quot;3&quot; unique_id=&quot;10032&quot;&gt;&lt;property id=&quot;20148&quot; value=&quot;5&quot;/&gt;&lt;property id=&quot;20300&quot; value=&quot;Slide 29&quot;/&gt;&lt;property id=&quot;20307&quot; value=&quot;461&quot;/&gt;&lt;/object&gt;&lt;object type=&quot;3&quot; unique_id=&quot;10033&quot;&gt;&lt;property id=&quot;20148&quot; value=&quot;5&quot;/&gt;&lt;property id=&quot;20300&quot; value=&quot;Slide 30&quot;/&gt;&lt;property id=&quot;20307&quot; value=&quot;467&quot;/&gt;&lt;/object&gt;&lt;object type=&quot;3&quot; unique_id=&quot;10034&quot;&gt;&lt;property id=&quot;20148&quot; value=&quot;5&quot;/&gt;&lt;property id=&quot;20300&quot; value=&quot;Slide 31&quot;/&gt;&lt;property id=&quot;20307&quot; value=&quot;466&quot;/&gt;&lt;/object&gt;&lt;object type=&quot;3&quot; unique_id=&quot;10035&quot;&gt;&lt;property id=&quot;20148&quot; value=&quot;5&quot;/&gt;&lt;property id=&quot;20300&quot; value=&quot;Slide 32&quot;/&gt;&lt;property id=&quot;20307&quot; value=&quot;471&quot;/&gt;&lt;/object&gt;&lt;object type=&quot;3&quot; unique_id=&quot;10036&quot;&gt;&lt;property id=&quot;20148&quot; value=&quot;5&quot;/&gt;&lt;property id=&quot;20300&quot; value=&quot;Slide 33&quot;/&gt;&lt;property id=&quot;20307&quot; value=&quot;396&quot;/&gt;&lt;/object&gt;&lt;object type=&quot;3&quot; unique_id=&quot;10037&quot;&gt;&lt;property id=&quot;20148&quot; value=&quot;5&quot;/&gt;&lt;property id=&quot;20300&quot; value=&quot;Slide 34&quot;/&gt;&lt;property id=&quot;20307&quot; value=&quot;406&quot;/&gt;&lt;/object&gt;&lt;object type=&quot;3&quot; unique_id=&quot;10038&quot;&gt;&lt;property id=&quot;20148&quot; value=&quot;5&quot;/&gt;&lt;property id=&quot;20300&quot; value=&quot;Slide 35&quot;/&gt;&lt;property id=&quot;20307&quot; value=&quot;382&quot;/&gt;&lt;/object&gt;&lt;object type=&quot;3&quot; unique_id=&quot;10039&quot;&gt;&lt;property id=&quot;20148&quot; value=&quot;5&quot;/&gt;&lt;property id=&quot;20300&quot; value=&quot;Slide 36&quot;/&gt;&lt;property id=&quot;20307&quot; value=&quot;356&quot;/&gt;&lt;/object&gt;&lt;object type=&quot;3&quot; unique_id=&quot;10040&quot;&gt;&lt;property id=&quot;20148&quot; value=&quot;5&quot;/&gt;&lt;property id=&quot;20300&quot; value=&quot;Slide 37&quot;/&gt;&lt;property id=&quot;20307&quot; value=&quot;405&quot;/&gt;&lt;/object&gt;&lt;object type=&quot;3&quot; unique_id=&quot;10041&quot;&gt;&lt;property id=&quot;20148&quot; value=&quot;5&quot;/&gt;&lt;property id=&quot;20300&quot; value=&quot;Slide 38&quot;/&gt;&lt;property id=&quot;20307&quot; value=&quot;478&quot;/&gt;&lt;/object&gt;&lt;object type=&quot;3&quot; unique_id=&quot;10042&quot;&gt;&lt;property id=&quot;20148&quot; value=&quot;5&quot;/&gt;&lt;property id=&quot;20300&quot; value=&quot;Slide 39&quot;/&gt;&lt;property id=&quot;20307&quot; value=&quot;311&quot;/&gt;&lt;/object&gt;&lt;object type=&quot;3&quot; unique_id=&quot;10043&quot;&gt;&lt;property id=&quot;20148&quot; value=&quot;5&quot;/&gt;&lt;property id=&quot;20300&quot; value=&quot;Slide 40&quot;/&gt;&lt;property id=&quot;20307&quot; value=&quot;439&quot;/&gt;&lt;/object&gt;&lt;object type=&quot;3&quot; unique_id=&quot;10464&quot;&gt;&lt;property id=&quot;20148&quot; value=&quot;5&quot;/&gt;&lt;property id=&quot;20300&quot; value=&quot;Slide 1&quot;/&gt;&lt;property id=&quot;20307&quot; value=&quot;4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5832</TotalTime>
  <Words>1296</Words>
  <Application>Microsoft PowerPoint</Application>
  <PresentationFormat>On-screen Show (4:3)</PresentationFormat>
  <Paragraphs>356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Times New Roman</vt:lpstr>
      <vt:lpstr>Wingdings</vt:lpstr>
      <vt:lpstr>.VnLinus</vt:lpstr>
      <vt:lpstr>Wingdings 2</vt:lpstr>
      <vt:lpstr>VNI-Jamai</vt:lpstr>
      <vt:lpstr>VNI-Thufap2</vt:lpstr>
      <vt:lpstr>VNI-Times</vt:lpstr>
      <vt:lpstr>Webdings</vt:lpstr>
      <vt:lpstr>VNI-Avo</vt:lpstr>
      <vt:lpstr>Network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Dang Quang Huy</dc:creator>
  <cp:lastModifiedBy>AutoBVT</cp:lastModifiedBy>
  <cp:revision>507</cp:revision>
  <dcterms:created xsi:type="dcterms:W3CDTF">2009-11-25T14:55:24Z</dcterms:created>
  <dcterms:modified xsi:type="dcterms:W3CDTF">2016-04-07T03:36:52Z</dcterms:modified>
</cp:coreProperties>
</file>